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84" r:id="rId3"/>
    <p:sldId id="308" r:id="rId4"/>
    <p:sldId id="309" r:id="rId5"/>
    <p:sldId id="310" r:id="rId6"/>
    <p:sldId id="318" r:id="rId7"/>
    <p:sldId id="291" r:id="rId8"/>
    <p:sldId id="293" r:id="rId9"/>
    <p:sldId id="317" r:id="rId10"/>
    <p:sldId id="296" r:id="rId11"/>
    <p:sldId id="297" r:id="rId12"/>
    <p:sldId id="316" r:id="rId13"/>
    <p:sldId id="319" r:id="rId14"/>
    <p:sldId id="302" r:id="rId15"/>
    <p:sldId id="300" r:id="rId16"/>
    <p:sldId id="313" r:id="rId17"/>
    <p:sldId id="314" r:id="rId18"/>
    <p:sldId id="315" r:id="rId19"/>
    <p:sldId id="290" r:id="rId20"/>
    <p:sldId id="288" r:id="rId21"/>
    <p:sldId id="287"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FD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65" autoAdjust="0"/>
    <p:restoredTop sz="88058" autoAdjust="0"/>
  </p:normalViewPr>
  <p:slideViewPr>
    <p:cSldViewPr snapToGrid="0" snapToObjects="1">
      <p:cViewPr varScale="1">
        <p:scale>
          <a:sx n="83" d="100"/>
          <a:sy n="83" d="100"/>
        </p:scale>
        <p:origin x="117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62"/>
    </p:cViewPr>
  </p:sorterViewPr>
  <p:notesViewPr>
    <p:cSldViewPr snapToGrid="0" snapToObjects="1">
      <p:cViewPr varScale="1">
        <p:scale>
          <a:sx n="62" d="100"/>
          <a:sy n="62" d="100"/>
        </p:scale>
        <p:origin x="312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roncornu\Dropbox%20(Opportunity%20Partners)\Non%20Profit%20Housing%20Assn\County%20Workshops\San%20Francisco\Voter%20Particip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baseline="0" dirty="0">
                <a:effectLst/>
              </a:rPr>
              <a:t>Citywide turnout: 45.5%</a:t>
            </a:r>
          </a:p>
          <a:p>
            <a:pPr>
              <a:defRPr/>
            </a:pPr>
            <a:r>
              <a:rPr lang="en-US" sz="2400" b="1" i="0" baseline="0" dirty="0">
                <a:effectLst/>
              </a:rPr>
              <a:t>Affordable housing residents: 43.3%</a:t>
            </a:r>
          </a:p>
          <a:p>
            <a:pPr>
              <a:defRPr/>
            </a:pPr>
            <a:r>
              <a:rPr lang="en-US" sz="2400" b="1" i="0" baseline="0" dirty="0">
                <a:effectLst/>
              </a:rPr>
              <a:t>San Francisco Props A&amp; K, November 2015</a:t>
            </a:r>
            <a:endParaRPr lang="en-US" sz="2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Voted by Mail</c:v>
                </c:pt>
                <c:pt idx="1">
                  <c:v>Voted in person</c:v>
                </c:pt>
                <c:pt idx="2">
                  <c:v>Total Turnout</c:v>
                </c:pt>
              </c:strCache>
            </c:strRef>
          </c:cat>
          <c:val>
            <c:numRef>
              <c:f>Sheet1!$B$15:$B$17</c:f>
              <c:numCache>
                <c:formatCode>General</c:formatCode>
                <c:ptCount val="3"/>
                <c:pt idx="0">
                  <c:v>28.2</c:v>
                </c:pt>
                <c:pt idx="1">
                  <c:v>17.3</c:v>
                </c:pt>
                <c:pt idx="2">
                  <c:v>45.5</c:v>
                </c:pt>
              </c:numCache>
            </c:numRef>
          </c:val>
          <c:extLst>
            <c:ext xmlns:c16="http://schemas.microsoft.com/office/drawing/2014/chart" uri="{C3380CC4-5D6E-409C-BE32-E72D297353CC}">
              <c16:uniqueId val="{00000000-2DD4-4DE8-86F0-9A0E5EE03512}"/>
            </c:ext>
          </c:extLst>
        </c:ser>
        <c:ser>
          <c:idx val="1"/>
          <c:order val="1"/>
          <c:tx>
            <c:strRef>
              <c:f>Sheet1!$C$14</c:f>
              <c:strCache>
                <c:ptCount val="1"/>
                <c:pt idx="0">
                  <c:v>NPH</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Sheet1!$A$15:$A$17</c:f>
              <c:strCache>
                <c:ptCount val="3"/>
                <c:pt idx="0">
                  <c:v>Voted by Mail</c:v>
                </c:pt>
                <c:pt idx="1">
                  <c:v>Voted in person</c:v>
                </c:pt>
                <c:pt idx="2">
                  <c:v>Total Turnout</c:v>
                </c:pt>
              </c:strCache>
            </c:strRef>
          </c:cat>
          <c:val>
            <c:numRef>
              <c:f>Sheet1!$C$15:$C$17</c:f>
              <c:numCache>
                <c:formatCode>General</c:formatCode>
                <c:ptCount val="3"/>
                <c:pt idx="0">
                  <c:v>32.700000000000003</c:v>
                </c:pt>
                <c:pt idx="1">
                  <c:v>10.5</c:v>
                </c:pt>
                <c:pt idx="2">
                  <c:v>43.3</c:v>
                </c:pt>
              </c:numCache>
            </c:numRef>
          </c:val>
          <c:extLst>
            <c:ext xmlns:c16="http://schemas.microsoft.com/office/drawing/2014/chart" uri="{C3380CC4-5D6E-409C-BE32-E72D297353CC}">
              <c16:uniqueId val="{00000001-2DD4-4DE8-86F0-9A0E5EE03512}"/>
            </c:ext>
          </c:extLst>
        </c:ser>
        <c:dLbls>
          <c:showLegendKey val="0"/>
          <c:showVal val="0"/>
          <c:showCatName val="0"/>
          <c:showSerName val="0"/>
          <c:showPercent val="0"/>
          <c:showBubbleSize val="0"/>
        </c:dLbls>
        <c:gapWidth val="182"/>
        <c:axId val="404638088"/>
        <c:axId val="404639400"/>
      </c:barChart>
      <c:catAx>
        <c:axId val="404638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4639400"/>
        <c:crosses val="autoZero"/>
        <c:auto val="1"/>
        <c:lblAlgn val="ctr"/>
        <c:lblOffset val="100"/>
        <c:noMultiLvlLbl val="0"/>
      </c:catAx>
      <c:valAx>
        <c:axId val="404639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3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697F871-990F-4206-A4AB-3329DA313723}" type="datetimeFigureOut">
              <a:rPr lang="en-US" smtClean="0"/>
              <a:t>3/29/2016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33A898-BAD9-4C1B-AFD1-C979481BA230}" type="slidenum">
              <a:rPr lang="en-US" smtClean="0"/>
              <a:t>‹#›</a:t>
            </a:fld>
            <a:endParaRPr lang="en-US"/>
          </a:p>
        </p:txBody>
      </p:sp>
    </p:spTree>
    <p:extLst>
      <p:ext uri="{BB962C8B-B14F-4D97-AF65-F5344CB8AC3E}">
        <p14:creationId xmlns:p14="http://schemas.microsoft.com/office/powerpoint/2010/main" val="1064535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FD8DC4-DBB0-BC42-8DCF-AA2B517341DD}" type="datetimeFigureOut">
              <a:rPr lang="en-US" smtClean="0"/>
              <a:pPr/>
              <a:t>3/29/2016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E56880-F95F-5240-86C1-BD533CEA84B2}" type="slidenum">
              <a:rPr lang="en-US" smtClean="0"/>
              <a:pPr/>
              <a:t>‹#›</a:t>
            </a:fld>
            <a:endParaRPr lang="en-US" dirty="0"/>
          </a:p>
        </p:txBody>
      </p:sp>
    </p:spTree>
    <p:extLst>
      <p:ext uri="{BB962C8B-B14F-4D97-AF65-F5344CB8AC3E}">
        <p14:creationId xmlns:p14="http://schemas.microsoft.com/office/powerpoint/2010/main" val="333666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sz="1800" dirty="0"/>
              <a:t>Thursday, March 24 – SPUR</a:t>
            </a:r>
          </a:p>
          <a:p>
            <a:br>
              <a:rPr lang="en-US" dirty="0"/>
            </a:br>
            <a:r>
              <a:rPr lang="en-US" dirty="0"/>
              <a:t>Oakland is experiencing a housing crisis, yet there are few resources to fund affordable housing at the local level. Where might the city find new funding that can be used to keep Oakland affordable? A panel of experts discuss where this money can come from and how it should best be used.</a:t>
            </a:r>
          </a:p>
          <a:p>
            <a:r>
              <a:rPr lang="en-US" b="1" dirty="0"/>
              <a:t>+ Amie Fishman</a:t>
            </a:r>
            <a:r>
              <a:rPr lang="en-US" dirty="0"/>
              <a:t> / Non-Profit Housing Association of Northern California</a:t>
            </a:r>
            <a:br>
              <a:rPr lang="en-US" dirty="0"/>
            </a:br>
            <a:r>
              <a:rPr lang="en-US" b="1" dirty="0"/>
              <a:t>+ Joshua Simon</a:t>
            </a:r>
            <a:r>
              <a:rPr lang="en-US" dirty="0"/>
              <a:t> / East Bay Asian Local Development Corporation</a:t>
            </a:r>
            <a:br>
              <a:rPr lang="en-US" dirty="0"/>
            </a:br>
            <a:r>
              <a:rPr lang="en-US" b="1" dirty="0"/>
              <a:t>+ Councilmember Abel </a:t>
            </a:r>
            <a:r>
              <a:rPr lang="en-US" b="1" dirty="0" err="1"/>
              <a:t>Guillén</a:t>
            </a:r>
            <a:r>
              <a:rPr lang="en-US" dirty="0"/>
              <a:t> / Oakland City Council</a:t>
            </a:r>
            <a:br>
              <a:rPr lang="en-US" dirty="0"/>
            </a:br>
            <a:r>
              <a:rPr lang="en-US" b="1" dirty="0"/>
              <a:t>+ Gloria Bruce</a:t>
            </a:r>
            <a:r>
              <a:rPr lang="en-US" dirty="0"/>
              <a:t> / East Bay Housing Organizations</a:t>
            </a:r>
          </a:p>
          <a:p>
            <a:endParaRPr lang="en-US" sz="1800" dirty="0"/>
          </a:p>
          <a:p>
            <a:r>
              <a:rPr lang="en-US" sz="1800" dirty="0"/>
              <a:t>Thanks to SPUR for the invitation, to our partners at EBHO and our members at EBALDC</a:t>
            </a:r>
          </a:p>
          <a:p>
            <a:r>
              <a:rPr lang="en-US" sz="1800" dirty="0"/>
              <a:t>And to Councilmember Guillen for all that you do to create and preserve affordable homes</a:t>
            </a:r>
          </a:p>
          <a:p>
            <a:endParaRPr lang="en-US" sz="1800" dirty="0"/>
          </a:p>
          <a:p>
            <a:r>
              <a:rPr lang="en-US" sz="1800" dirty="0"/>
              <a:t>I want to share an exciting new strategy that NPH is working on with our partners and members</a:t>
            </a:r>
          </a:p>
          <a:p>
            <a:endParaRPr lang="en-US" sz="1800" dirty="0"/>
          </a:p>
        </p:txBody>
      </p:sp>
      <p:sp>
        <p:nvSpPr>
          <p:cNvPr id="4" name="Slide Number Placeholder 3"/>
          <p:cNvSpPr>
            <a:spLocks noGrp="1"/>
          </p:cNvSpPr>
          <p:nvPr>
            <p:ph type="sldNum" sz="quarter" idx="10"/>
          </p:nvPr>
        </p:nvSpPr>
        <p:spPr/>
        <p:txBody>
          <a:bodyPr/>
          <a:lstStyle/>
          <a:p>
            <a:fld id="{B7E56880-F95F-5240-86C1-BD533CEA84B2}" type="slidenum">
              <a:rPr lang="en-US" smtClean="0"/>
              <a:pPr/>
              <a:t>1</a:t>
            </a:fld>
            <a:endParaRPr lang="en-US" dirty="0"/>
          </a:p>
        </p:txBody>
      </p:sp>
    </p:spTree>
    <p:extLst>
      <p:ext uri="{BB962C8B-B14F-4D97-AF65-F5344CB8AC3E}">
        <p14:creationId xmlns:p14="http://schemas.microsoft.com/office/powerpoint/2010/main" val="96514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Acquiring land is the least popular of all these – but it’s still supported by more than 2/3 of likely voters</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11</a:t>
            </a:fld>
            <a:endParaRPr lang="en-US" dirty="0"/>
          </a:p>
        </p:txBody>
      </p:sp>
    </p:spTree>
    <p:extLst>
      <p:ext uri="{BB962C8B-B14F-4D97-AF65-F5344CB8AC3E}">
        <p14:creationId xmlns:p14="http://schemas.microsoft.com/office/powerpoint/2010/main" val="87466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NPH is taking action</a:t>
            </a:r>
          </a:p>
          <a:p>
            <a:endParaRPr lang="en-US" sz="1800" dirty="0"/>
          </a:p>
          <a:p>
            <a:r>
              <a:rPr lang="en-US" sz="1800" dirty="0"/>
              <a:t>We are building public support and political will for </a:t>
            </a:r>
          </a:p>
          <a:p>
            <a:r>
              <a:rPr lang="en-US" sz="1800" dirty="0"/>
              <a:t>re-investment in housing affordability</a:t>
            </a:r>
          </a:p>
          <a:p>
            <a:endParaRPr lang="en-US" sz="1800" dirty="0"/>
          </a:p>
          <a:p>
            <a:r>
              <a:rPr lang="en-US" sz="1800" dirty="0"/>
              <a:t>We piloted this effort across the Bay last fall with campaigns for</a:t>
            </a:r>
          </a:p>
          <a:p>
            <a:r>
              <a:rPr lang="en-US" sz="1800" dirty="0"/>
              <a:t>- Prop A – a $310 million bond approved by 74% of voters; - Prop K – dedicating public land for affordable housing</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13</a:t>
            </a:fld>
            <a:endParaRPr lang="en-US" dirty="0"/>
          </a:p>
        </p:txBody>
      </p:sp>
    </p:spTree>
    <p:extLst>
      <p:ext uri="{BB962C8B-B14F-4D97-AF65-F5344CB8AC3E}">
        <p14:creationId xmlns:p14="http://schemas.microsoft.com/office/powerpoint/2010/main" val="1354306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Who here supported the earlier Alameda County housing bonds in 1988 and 1990?</a:t>
            </a:r>
          </a:p>
          <a:p>
            <a:endParaRPr lang="en-US" sz="1800" dirty="0"/>
          </a:p>
          <a:p>
            <a:r>
              <a:rPr lang="en-US" sz="1800" dirty="0"/>
              <a:t>This shows you the distribution of Yes votes from our 14 cities – you can see the important role every community plays in getting above the 2/3 required</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14</a:t>
            </a:fld>
            <a:endParaRPr lang="en-US" dirty="0"/>
          </a:p>
        </p:txBody>
      </p:sp>
    </p:spTree>
    <p:extLst>
      <p:ext uri="{BB962C8B-B14F-4D97-AF65-F5344CB8AC3E}">
        <p14:creationId xmlns:p14="http://schemas.microsoft.com/office/powerpoint/2010/main" val="334550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It’s a similar distribution to the successful transportation measure passed in 2014</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15</a:t>
            </a:fld>
            <a:endParaRPr lang="en-US" dirty="0"/>
          </a:p>
        </p:txBody>
      </p:sp>
    </p:spTree>
    <p:extLst>
      <p:ext uri="{BB962C8B-B14F-4D97-AF65-F5344CB8AC3E}">
        <p14:creationId xmlns:p14="http://schemas.microsoft.com/office/powerpoint/2010/main" val="99045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thank Alameda County HCD for everything it does and for these statistics</a:t>
            </a:r>
          </a:p>
          <a:p>
            <a:endParaRPr lang="en-US" sz="1800" dirty="0"/>
          </a:p>
          <a:p>
            <a:r>
              <a:rPr lang="en-US" sz="1800" dirty="0"/>
              <a:t>Next slide – is the suspense building?</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16</a:t>
            </a:fld>
            <a:endParaRPr lang="en-US" dirty="0"/>
          </a:p>
        </p:txBody>
      </p:sp>
    </p:spTree>
    <p:extLst>
      <p:ext uri="{BB962C8B-B14F-4D97-AF65-F5344CB8AC3E}">
        <p14:creationId xmlns:p14="http://schemas.microsoft.com/office/powerpoint/2010/main" val="393104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shows Alameda County has suffered a cut of 89% in funding for affordable home construction since the Recession</a:t>
            </a:r>
          </a:p>
          <a:p>
            <a:endParaRPr lang="en-US" sz="1800" dirty="0"/>
          </a:p>
          <a:p>
            <a:r>
              <a:rPr lang="en-US" sz="1800" dirty="0"/>
              <a:t>That’s right…89%</a:t>
            </a:r>
          </a:p>
          <a:p>
            <a:endParaRPr lang="en-US" sz="1800" dirty="0"/>
          </a:p>
          <a:p>
            <a:r>
              <a:rPr lang="en-US" sz="1800" dirty="0"/>
              <a:t>Between the wind-down of State Prop 1C funds, the dissolution of Redevelopment agencies, and federal cuts</a:t>
            </a:r>
          </a:p>
          <a:p>
            <a:endParaRPr lang="en-US" sz="1800" dirty="0"/>
          </a:p>
          <a:p>
            <a:r>
              <a:rPr lang="en-US" sz="1800" dirty="0"/>
              <a:t>Alameda County has lost 89%</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7E56880-F95F-5240-86C1-BD533CEA84B2}" type="slidenum">
              <a:rPr lang="en-US" smtClean="0"/>
              <a:pPr/>
              <a:t>17</a:t>
            </a:fld>
            <a:endParaRPr lang="en-US" dirty="0"/>
          </a:p>
        </p:txBody>
      </p:sp>
    </p:spTree>
    <p:extLst>
      <p:ext uri="{BB962C8B-B14F-4D97-AF65-F5344CB8AC3E}">
        <p14:creationId xmlns:p14="http://schemas.microsoft.com/office/powerpoint/2010/main" val="13205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growing industries create many more low-wage jobs than high-wage jobs</a:t>
            </a:r>
          </a:p>
          <a:p>
            <a:endParaRPr lang="en-US" sz="1800" dirty="0"/>
          </a:p>
          <a:p>
            <a:r>
              <a:rPr lang="en-US" sz="1800" dirty="0"/>
              <a:t>In the tech industry, the multiplier is 3-5</a:t>
            </a:r>
          </a:p>
          <a:p>
            <a:endParaRPr lang="en-US" sz="1800" dirty="0"/>
          </a:p>
          <a:p>
            <a:r>
              <a:rPr lang="en-US" sz="1800" dirty="0"/>
              <a:t>That is, when Uber moves in across the street next year, you can count on 3,000 high-wage programmers with dollars to spend on housing</a:t>
            </a:r>
          </a:p>
          <a:p>
            <a:endParaRPr lang="en-US" sz="1800" dirty="0"/>
          </a:p>
          <a:p>
            <a:r>
              <a:rPr lang="en-US" sz="1800" dirty="0"/>
              <a:t>But another 9,000 jobs for janitors, baristas, and shuttle drivers who will be forced our of Oakland</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18</a:t>
            </a:fld>
            <a:endParaRPr lang="en-US" dirty="0"/>
          </a:p>
        </p:txBody>
      </p:sp>
    </p:spTree>
    <p:extLst>
      <p:ext uri="{BB962C8B-B14F-4D97-AF65-F5344CB8AC3E}">
        <p14:creationId xmlns:p14="http://schemas.microsoft.com/office/powerpoint/2010/main" val="345371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Here’s where we go next</a:t>
            </a:r>
          </a:p>
          <a:p>
            <a:endParaRPr lang="en-US" sz="1800" dirty="0"/>
          </a:p>
          <a:p>
            <a:r>
              <a:rPr lang="en-US" sz="1800" dirty="0"/>
              <a:t>County Supervisors have voted unanimously 4 times to move each piece ahead.</a:t>
            </a:r>
          </a:p>
          <a:p>
            <a:endParaRPr lang="en-US" sz="1800" dirty="0"/>
          </a:p>
          <a:p>
            <a:r>
              <a:rPr lang="en-US" sz="1800" dirty="0"/>
              <a:t>They are targeting June 14 for action to place a measure before voters on November 8</a:t>
            </a:r>
          </a:p>
          <a:p>
            <a:endParaRPr lang="en-US" sz="1800" dirty="0"/>
          </a:p>
          <a:p>
            <a:r>
              <a:rPr lang="en-US" sz="1800" dirty="0"/>
              <a:t>They will host town halls, workshop sessions, and stakeholder meetings spring</a:t>
            </a:r>
          </a:p>
        </p:txBody>
      </p:sp>
      <p:sp>
        <p:nvSpPr>
          <p:cNvPr id="4" name="Slide Number Placeholder 3"/>
          <p:cNvSpPr>
            <a:spLocks noGrp="1"/>
          </p:cNvSpPr>
          <p:nvPr>
            <p:ph type="sldNum" sz="quarter" idx="10"/>
          </p:nvPr>
        </p:nvSpPr>
        <p:spPr/>
        <p:txBody>
          <a:bodyPr/>
          <a:lstStyle/>
          <a:p>
            <a:fld id="{B7E56880-F95F-5240-86C1-BD533CEA84B2}" type="slidenum">
              <a:rPr lang="en-US" smtClean="0"/>
              <a:pPr/>
              <a:t>19</a:t>
            </a:fld>
            <a:endParaRPr lang="en-US" dirty="0"/>
          </a:p>
        </p:txBody>
      </p:sp>
    </p:spTree>
    <p:extLst>
      <p:ext uri="{BB962C8B-B14F-4D97-AF65-F5344CB8AC3E}">
        <p14:creationId xmlns:p14="http://schemas.microsoft.com/office/powerpoint/2010/main" val="210019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can see a path to a successful campaign if the community pulls together and educates the public that we don’t just have a housing affordability crisis</a:t>
            </a:r>
          </a:p>
          <a:p>
            <a:endParaRPr lang="en-US" sz="1800" dirty="0"/>
          </a:p>
          <a:p>
            <a:r>
              <a:rPr lang="en-US" sz="1800" dirty="0"/>
              <a:t>-- we also </a:t>
            </a:r>
            <a:r>
              <a:rPr lang="en-US" sz="1800"/>
              <a:t>have solutions</a:t>
            </a:r>
            <a:endParaRPr lang="en-US" sz="1800" dirty="0"/>
          </a:p>
        </p:txBody>
      </p:sp>
      <p:sp>
        <p:nvSpPr>
          <p:cNvPr id="4" name="Slide Number Placeholder 3"/>
          <p:cNvSpPr>
            <a:spLocks noGrp="1"/>
          </p:cNvSpPr>
          <p:nvPr>
            <p:ph type="sldNum" sz="quarter" idx="10"/>
          </p:nvPr>
        </p:nvSpPr>
        <p:spPr/>
        <p:txBody>
          <a:bodyPr/>
          <a:lstStyle/>
          <a:p>
            <a:fld id="{B7E56880-F95F-5240-86C1-BD533CEA84B2}" type="slidenum">
              <a:rPr lang="en-US" smtClean="0"/>
              <a:pPr/>
              <a:t>20</a:t>
            </a:fld>
            <a:endParaRPr lang="en-US" dirty="0"/>
          </a:p>
        </p:txBody>
      </p:sp>
    </p:spTree>
    <p:extLst>
      <p:ext uri="{BB962C8B-B14F-4D97-AF65-F5344CB8AC3E}">
        <p14:creationId xmlns:p14="http://schemas.microsoft.com/office/powerpoint/2010/main" val="414124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56880-F95F-5240-86C1-BD533CEA84B2}" type="slidenum">
              <a:rPr lang="en-US" smtClean="0"/>
              <a:pPr/>
              <a:t>21</a:t>
            </a:fld>
            <a:endParaRPr lang="en-US" dirty="0"/>
          </a:p>
        </p:txBody>
      </p:sp>
    </p:spTree>
    <p:extLst>
      <p:ext uri="{BB962C8B-B14F-4D97-AF65-F5344CB8AC3E}">
        <p14:creationId xmlns:p14="http://schemas.microsoft.com/office/powerpoint/2010/main" val="96514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NPH is taking action</a:t>
            </a:r>
          </a:p>
          <a:p>
            <a:endParaRPr lang="en-US" sz="1800" dirty="0"/>
          </a:p>
          <a:p>
            <a:r>
              <a:rPr lang="en-US" sz="1800" dirty="0"/>
              <a:t>We are building public support and political will for </a:t>
            </a:r>
          </a:p>
          <a:p>
            <a:r>
              <a:rPr lang="en-US" sz="1800" dirty="0"/>
              <a:t>re-investment in housing affordability</a:t>
            </a:r>
          </a:p>
          <a:p>
            <a:endParaRPr lang="en-US" sz="1800" dirty="0"/>
          </a:p>
          <a:p>
            <a:r>
              <a:rPr lang="en-US" sz="1800" dirty="0"/>
              <a:t>We piloted this effort across the Bay last fall with campaigns for</a:t>
            </a:r>
          </a:p>
          <a:p>
            <a:r>
              <a:rPr lang="en-US" sz="1800" dirty="0"/>
              <a:t>- Prop A – a $310 million bond approved by 74% of voters; - Prop K – dedicating public land for affordable housing</a:t>
            </a:r>
          </a:p>
        </p:txBody>
      </p:sp>
      <p:sp>
        <p:nvSpPr>
          <p:cNvPr id="4" name="Slide Number Placeholder 3"/>
          <p:cNvSpPr>
            <a:spLocks noGrp="1"/>
          </p:cNvSpPr>
          <p:nvPr>
            <p:ph type="sldNum" sz="quarter" idx="10"/>
          </p:nvPr>
        </p:nvSpPr>
        <p:spPr/>
        <p:txBody>
          <a:bodyPr/>
          <a:lstStyle/>
          <a:p>
            <a:fld id="{B7E56880-F95F-5240-86C1-BD533CEA84B2}" type="slidenum">
              <a:rPr lang="en-US" smtClean="0"/>
              <a:pPr/>
              <a:t>2</a:t>
            </a:fld>
            <a:endParaRPr lang="en-US" dirty="0"/>
          </a:p>
        </p:txBody>
      </p:sp>
    </p:spTree>
    <p:extLst>
      <p:ext uri="{BB962C8B-B14F-4D97-AF65-F5344CB8AC3E}">
        <p14:creationId xmlns:p14="http://schemas.microsoft.com/office/powerpoint/2010/main" val="96514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reached out to residents to tell the Prop A &amp; K story</a:t>
            </a:r>
          </a:p>
        </p:txBody>
      </p:sp>
      <p:sp>
        <p:nvSpPr>
          <p:cNvPr id="4" name="Slide Number Placeholder 3"/>
          <p:cNvSpPr>
            <a:spLocks noGrp="1"/>
          </p:cNvSpPr>
          <p:nvPr>
            <p:ph type="sldNum" sz="quarter" idx="10"/>
          </p:nvPr>
        </p:nvSpPr>
        <p:spPr/>
        <p:txBody>
          <a:bodyPr/>
          <a:lstStyle/>
          <a:p>
            <a:fld id="{B7E56880-F95F-5240-86C1-BD533CEA84B2}" type="slidenum">
              <a:rPr lang="en-US" smtClean="0"/>
              <a:pPr/>
              <a:t>3</a:t>
            </a:fld>
            <a:endParaRPr lang="en-US" dirty="0"/>
          </a:p>
        </p:txBody>
      </p:sp>
    </p:spTree>
    <p:extLst>
      <p:ext uri="{BB962C8B-B14F-4D97-AF65-F5344CB8AC3E}">
        <p14:creationId xmlns:p14="http://schemas.microsoft.com/office/powerpoint/2010/main" val="316895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dirty="0"/>
              <a:t>We piloted a voter database that showed 12,000 San Francisco voters in NPH member homes</a:t>
            </a:r>
          </a:p>
          <a:p>
            <a:pPr>
              <a:spcBef>
                <a:spcPct val="0"/>
              </a:spcBef>
            </a:pPr>
            <a:endParaRPr lang="en-US" sz="1800" dirty="0"/>
          </a:p>
          <a:p>
            <a:pPr>
              <a:spcBef>
                <a:spcPct val="0"/>
              </a:spcBef>
            </a:pPr>
            <a:r>
              <a:rPr lang="en-US" sz="1800" u="sng" dirty="0"/>
              <a:t>Map</a:t>
            </a:r>
          </a:p>
          <a:p>
            <a:pPr>
              <a:spcBef>
                <a:spcPct val="0"/>
              </a:spcBef>
            </a:pPr>
            <a:r>
              <a:rPr lang="en-US" sz="1800" dirty="0"/>
              <a:t>They live in the central and eastern sides of the City</a:t>
            </a:r>
          </a:p>
          <a:p>
            <a:pPr>
              <a:spcBef>
                <a:spcPct val="0"/>
              </a:spcBef>
            </a:pPr>
            <a:endParaRPr lang="en-US" sz="1800" dirty="0"/>
          </a:p>
          <a:p>
            <a:pPr>
              <a:spcBef>
                <a:spcPct val="0"/>
              </a:spcBef>
            </a:pPr>
            <a:r>
              <a:rPr lang="en-US" sz="1800" u="sng" dirty="0"/>
              <a:t>Middle pie</a:t>
            </a:r>
          </a:p>
          <a:p>
            <a:pPr>
              <a:spcBef>
                <a:spcPct val="0"/>
              </a:spcBef>
            </a:pPr>
            <a:r>
              <a:rPr lang="en-US" sz="1800" dirty="0"/>
              <a:t>Dark blue – 25% are over 70</a:t>
            </a:r>
          </a:p>
          <a:p>
            <a:pPr>
              <a:spcBef>
                <a:spcPct val="0"/>
              </a:spcBef>
            </a:pPr>
            <a:endParaRPr lang="en-US" sz="1800" dirty="0"/>
          </a:p>
          <a:p>
            <a:pPr>
              <a:spcBef>
                <a:spcPct val="0"/>
              </a:spcBef>
            </a:pPr>
            <a:r>
              <a:rPr lang="en-US" sz="1800" u="sng" dirty="0"/>
              <a:t>Right pie</a:t>
            </a:r>
          </a:p>
          <a:p>
            <a:pPr>
              <a:spcBef>
                <a:spcPct val="0"/>
              </a:spcBef>
            </a:pPr>
            <a:r>
              <a:rPr lang="en-US" sz="1800" dirty="0"/>
              <a:t>Light blue – About 1/3 preferred a Chinese language mail ballot</a:t>
            </a:r>
          </a:p>
          <a:p>
            <a:pPr>
              <a:spcBef>
                <a:spcPct val="0"/>
              </a:spcBef>
            </a:pPr>
            <a:endParaRPr lang="en-US" sz="1800" dirty="0"/>
          </a:p>
          <a:p>
            <a:pPr>
              <a:spcBef>
                <a:spcPct val="0"/>
              </a:spcBef>
            </a:pPr>
            <a:endParaRPr lang="en-US" sz="1800" dirty="0"/>
          </a:p>
          <a:p>
            <a:pPr>
              <a:spcBef>
                <a:spcPct val="0"/>
              </a:spcBef>
            </a:pPr>
            <a:endParaRPr lang="en-US" sz="1800" dirty="0"/>
          </a:p>
          <a:p>
            <a:pPr>
              <a:spcBef>
                <a:spcPct val="0"/>
              </a:spcBef>
            </a:pPr>
            <a:endParaRPr lang="en-US" sz="1800"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fld id="{C20EA859-DAA8-460C-B516-3ACB7A367193}" type="slidenum">
              <a:rPr kumimoji="0" lang="en-US" sz="1800" b="0" i="0" u="none" strike="noStrike" kern="0" cap="none" spc="0" normalizeH="0" baseline="0" noProof="0">
                <a:ln>
                  <a:noFill/>
                </a:ln>
                <a:solidFill>
                  <a:sysClr val="windowText" lastClr="000000"/>
                </a:solidFill>
                <a:effectLst/>
                <a:uLnTx/>
                <a:uFillTx/>
                <a:cs typeface="Arial" charset="0"/>
              </a:rPr>
              <a:pPr marL="0" marR="0" lvl="0" indent="0" defTabSz="914400" eaLnBrk="1" fontAlgn="base" latinLnBrk="0" hangingPunct="1">
                <a:lnSpc>
                  <a:spcPct val="100000"/>
                </a:lnSpc>
                <a:spcBef>
                  <a:spcPct val="0"/>
                </a:spcBef>
                <a:spcAft>
                  <a:spcPct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cs typeface="Arial" charset="0"/>
            </a:endParaRPr>
          </a:p>
        </p:txBody>
      </p:sp>
    </p:spTree>
    <p:extLst>
      <p:ext uri="{BB962C8B-B14F-4D97-AF65-F5344CB8AC3E}">
        <p14:creationId xmlns:p14="http://schemas.microsoft.com/office/powerpoint/2010/main" val="203040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115" y="4415790"/>
            <a:ext cx="5608320" cy="4183380"/>
          </a:xfrm>
        </p:spPr>
        <p:txBody>
          <a:bodyPr/>
          <a:lstStyle/>
          <a:p>
            <a:r>
              <a:rPr lang="en-US" sz="1800" dirty="0"/>
              <a:t>And they voted in remarkable numbers.</a:t>
            </a:r>
          </a:p>
          <a:p>
            <a:endParaRPr lang="en-US" sz="1800" dirty="0"/>
          </a:p>
          <a:p>
            <a:r>
              <a:rPr lang="en-US" sz="1800" dirty="0"/>
              <a:t>Your know the story of voter turnout – rarely do low-income voters perform at the same rate as the general electorate, especially in low-turnout off-year elections</a:t>
            </a:r>
          </a:p>
          <a:p>
            <a:br>
              <a:rPr lang="en-US" sz="1800" dirty="0"/>
            </a:br>
            <a:r>
              <a:rPr lang="en-US" sz="1800" dirty="0"/>
              <a:t>That shows the value of stable housing – and the reach of civic engagement activities</a:t>
            </a:r>
          </a:p>
        </p:txBody>
      </p:sp>
      <p:sp>
        <p:nvSpPr>
          <p:cNvPr id="4" name="Slide Number Placeholder 3"/>
          <p:cNvSpPr>
            <a:spLocks noGrp="1"/>
          </p:cNvSpPr>
          <p:nvPr>
            <p:ph type="sldNum" sz="quarter" idx="10"/>
          </p:nvPr>
        </p:nvSpPr>
        <p:spPr/>
        <p:txBody>
          <a:bodyPr/>
          <a:lstStyle/>
          <a:p>
            <a:fld id="{B7E56880-F95F-5240-86C1-BD533CEA84B2}" type="slidenum">
              <a:rPr lang="en-US" smtClean="0"/>
              <a:pPr/>
              <a:t>5</a:t>
            </a:fld>
            <a:endParaRPr lang="en-US" dirty="0"/>
          </a:p>
        </p:txBody>
      </p:sp>
    </p:spTree>
    <p:extLst>
      <p:ext uri="{BB962C8B-B14F-4D97-AF65-F5344CB8AC3E}">
        <p14:creationId xmlns:p14="http://schemas.microsoft.com/office/powerpoint/2010/main" val="168898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NPH is taking action</a:t>
            </a:r>
          </a:p>
          <a:p>
            <a:endParaRPr lang="en-US" sz="1800" dirty="0"/>
          </a:p>
          <a:p>
            <a:r>
              <a:rPr lang="en-US" sz="1800" dirty="0"/>
              <a:t>We are building public support and political will for </a:t>
            </a:r>
          </a:p>
          <a:p>
            <a:r>
              <a:rPr lang="en-US" sz="1800" dirty="0"/>
              <a:t>re-investment in housing affordability</a:t>
            </a:r>
          </a:p>
          <a:p>
            <a:endParaRPr lang="en-US" sz="1800" dirty="0"/>
          </a:p>
          <a:p>
            <a:r>
              <a:rPr lang="en-US" sz="1800" dirty="0"/>
              <a:t>We piloted this effort across the Bay last fall with campaigns for</a:t>
            </a:r>
          </a:p>
          <a:p>
            <a:r>
              <a:rPr lang="en-US" sz="1800" dirty="0"/>
              <a:t>- Prop A – a $310 million bond approved by 74% of voters; - Prop K – dedicating public land for affordable housing</a:t>
            </a:r>
          </a:p>
        </p:txBody>
      </p:sp>
      <p:sp>
        <p:nvSpPr>
          <p:cNvPr id="4" name="Slide Number Placeholder 3"/>
          <p:cNvSpPr>
            <a:spLocks noGrp="1"/>
          </p:cNvSpPr>
          <p:nvPr>
            <p:ph type="sldNum" sz="quarter" idx="10"/>
          </p:nvPr>
        </p:nvSpPr>
        <p:spPr/>
        <p:txBody>
          <a:bodyPr/>
          <a:lstStyle/>
          <a:p>
            <a:fld id="{B7E56880-F95F-5240-86C1-BD533CEA84B2}" type="slidenum">
              <a:rPr lang="en-US" smtClean="0"/>
              <a:pPr/>
              <a:t>6</a:t>
            </a:fld>
            <a:endParaRPr lang="en-US" dirty="0"/>
          </a:p>
        </p:txBody>
      </p:sp>
    </p:spTree>
    <p:extLst>
      <p:ext uri="{BB962C8B-B14F-4D97-AF65-F5344CB8AC3E}">
        <p14:creationId xmlns:p14="http://schemas.microsoft.com/office/powerpoint/2010/main" val="412251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Turning our attention to the East Bay, this January NPH and EBHO partnered with Supervisor Wilma Chan to survey likely voters about a housing bond in Alameda County</a:t>
            </a:r>
          </a:p>
          <a:p>
            <a:endParaRPr lang="en-US" sz="1800" dirty="0"/>
          </a:p>
          <a:p>
            <a:r>
              <a:rPr lang="en-US" sz="1800" u="sng" dirty="0"/>
              <a:t>If asked</a:t>
            </a:r>
          </a:p>
          <a:p>
            <a:pPr marL="285750" indent="-285750">
              <a:buFontTx/>
              <a:buChar char="-"/>
            </a:pPr>
            <a:r>
              <a:rPr lang="en-US" sz="1800" dirty="0"/>
              <a:t>500 sample</a:t>
            </a:r>
          </a:p>
          <a:p>
            <a:pPr marL="285750" indent="-285750">
              <a:buFontTx/>
              <a:buChar char="-"/>
            </a:pPr>
            <a:r>
              <a:rPr lang="en-US" sz="1800" dirty="0"/>
              <a:t>+/- 4.4%</a:t>
            </a:r>
          </a:p>
          <a:p>
            <a:pPr marL="285750" indent="-285750">
              <a:buFontTx/>
              <a:buChar char="-"/>
            </a:pPr>
            <a:r>
              <a:rPr lang="en-US" sz="1800" dirty="0"/>
              <a:t>English, Spanish, Chinese</a:t>
            </a:r>
          </a:p>
        </p:txBody>
      </p:sp>
      <p:sp>
        <p:nvSpPr>
          <p:cNvPr id="4" name="Slide Number Placeholder 3"/>
          <p:cNvSpPr>
            <a:spLocks noGrp="1"/>
          </p:cNvSpPr>
          <p:nvPr>
            <p:ph type="sldNum" sz="quarter" idx="10"/>
          </p:nvPr>
        </p:nvSpPr>
        <p:spPr/>
        <p:txBody>
          <a:bodyPr/>
          <a:lstStyle/>
          <a:p>
            <a:fld id="{B7E56880-F95F-5240-86C1-BD533CEA84B2}" type="slidenum">
              <a:rPr lang="en-US" smtClean="0"/>
              <a:pPr/>
              <a:t>7</a:t>
            </a:fld>
            <a:endParaRPr lang="en-US" dirty="0"/>
          </a:p>
        </p:txBody>
      </p:sp>
    </p:spTree>
    <p:extLst>
      <p:ext uri="{BB962C8B-B14F-4D97-AF65-F5344CB8AC3E}">
        <p14:creationId xmlns:p14="http://schemas.microsoft.com/office/powerpoint/2010/main" val="97000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Voters support a housing bond above the required 2/3 threshold</a:t>
            </a:r>
          </a:p>
          <a:p>
            <a:endParaRPr lang="en-US" sz="1800" dirty="0"/>
          </a:p>
          <a:p>
            <a:r>
              <a:rPr lang="en-US" sz="1800" dirty="0"/>
              <a:t>In fact, 69% support the measure, with 65% strongly supporting and just 4% leaning yes</a:t>
            </a:r>
          </a:p>
          <a:p>
            <a:endParaRPr lang="en-US" sz="1800" dirty="0"/>
          </a:p>
          <a:p>
            <a:r>
              <a:rPr lang="en-US" sz="1800" dirty="0"/>
              <a:t>Please we have fabulous tools – great messages for reminding people why they support the bond</a:t>
            </a:r>
          </a:p>
        </p:txBody>
      </p:sp>
      <p:sp>
        <p:nvSpPr>
          <p:cNvPr id="4" name="Slide Number Placeholder 3"/>
          <p:cNvSpPr>
            <a:spLocks noGrp="1"/>
          </p:cNvSpPr>
          <p:nvPr>
            <p:ph type="sldNum" sz="quarter" idx="10"/>
          </p:nvPr>
        </p:nvSpPr>
        <p:spPr/>
        <p:txBody>
          <a:bodyPr/>
          <a:lstStyle/>
          <a:p>
            <a:fld id="{B7E56880-F95F-5240-86C1-BD533CEA84B2}" type="slidenum">
              <a:rPr lang="en-US" smtClean="0"/>
              <a:pPr/>
              <a:t>8</a:t>
            </a:fld>
            <a:endParaRPr lang="en-US" dirty="0"/>
          </a:p>
        </p:txBody>
      </p:sp>
    </p:spTree>
    <p:extLst>
      <p:ext uri="{BB962C8B-B14F-4D97-AF65-F5344CB8AC3E}">
        <p14:creationId xmlns:p14="http://schemas.microsoft.com/office/powerpoint/2010/main" val="329540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see how the bond addresses voter concerns</a:t>
            </a:r>
          </a:p>
          <a:p>
            <a:endParaRPr lang="en-US" sz="1800" dirty="0"/>
          </a:p>
          <a:p>
            <a:pPr marL="285750" indent="-285750">
              <a:buFontTx/>
              <a:buChar char="-"/>
            </a:pPr>
            <a:r>
              <a:rPr lang="en-US" sz="1800" dirty="0"/>
              <a:t>Particularly serving communities of concern, seniors, people with disabilities, low-income families, veterans, young adults transitioning from foster care</a:t>
            </a:r>
          </a:p>
          <a:p>
            <a:pPr marL="285750" indent="-285750">
              <a:buFontTx/>
              <a:buChar char="-"/>
            </a:pPr>
            <a:endParaRPr lang="en-US" sz="1800" dirty="0"/>
          </a:p>
        </p:txBody>
      </p:sp>
      <p:sp>
        <p:nvSpPr>
          <p:cNvPr id="4" name="Slide Number Placeholder 3"/>
          <p:cNvSpPr>
            <a:spLocks noGrp="1"/>
          </p:cNvSpPr>
          <p:nvPr>
            <p:ph type="sldNum" sz="quarter" idx="10"/>
          </p:nvPr>
        </p:nvSpPr>
        <p:spPr/>
        <p:txBody>
          <a:bodyPr/>
          <a:lstStyle/>
          <a:p>
            <a:fld id="{B7E56880-F95F-5240-86C1-BD533CEA84B2}" type="slidenum">
              <a:rPr lang="en-US" smtClean="0"/>
              <a:pPr/>
              <a:t>10</a:t>
            </a:fld>
            <a:endParaRPr lang="en-US" dirty="0"/>
          </a:p>
        </p:txBody>
      </p:sp>
    </p:spTree>
    <p:extLst>
      <p:ext uri="{BB962C8B-B14F-4D97-AF65-F5344CB8AC3E}">
        <p14:creationId xmlns:p14="http://schemas.microsoft.com/office/powerpoint/2010/main" val="314570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330039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77305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342954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52432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111375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263910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190579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97586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146023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277649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503B40-D00E-7F4C-A43E-C1E7162CE63F}" type="datetimeFigureOut">
              <a:rPr lang="en-US" smtClean="0"/>
              <a:pPr/>
              <a:t>3/29/2016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169395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03B40-D00E-7F4C-A43E-C1E7162CE63F}" type="datetimeFigureOut">
              <a:rPr lang="en-US" smtClean="0"/>
              <a:pPr/>
              <a:t>3/29/2016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0EDBB-3809-9D4F-873A-ED3A06A36551}" type="slidenum">
              <a:rPr lang="en-US" smtClean="0"/>
              <a:pPr/>
              <a:t>‹#›</a:t>
            </a:fld>
            <a:endParaRPr lang="en-US" dirty="0"/>
          </a:p>
        </p:txBody>
      </p:sp>
    </p:spTree>
    <p:extLst>
      <p:ext uri="{BB962C8B-B14F-4D97-AF65-F5344CB8AC3E}">
        <p14:creationId xmlns:p14="http://schemas.microsoft.com/office/powerpoint/2010/main" val="190918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2.png"/><Relationship Id="rId10" Type="http://schemas.openxmlformats.org/officeDocument/2006/relationships/image" Target="../media/image6.emf"/><Relationship Id="rId4" Type="http://schemas.openxmlformats.org/officeDocument/2006/relationships/image" Target="../media/image1.emf"/><Relationship Id="rId9" Type="http://schemas.openxmlformats.org/officeDocument/2006/relationships/package" Target="../embeddings/Microsoft_Excel_Worksheet1.xlsx"/></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444500" y="2829530"/>
            <a:ext cx="83185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800" b="1" dirty="0">
                <a:solidFill>
                  <a:schemeClr val="accent6"/>
                </a:solidFill>
              </a:rPr>
              <a:t>Alameda County</a:t>
            </a:r>
          </a:p>
          <a:p>
            <a:pPr algn="ctr" eaLnBrk="1" hangingPunct="1"/>
            <a:r>
              <a:rPr lang="en-US" sz="4800" b="1" dirty="0">
                <a:solidFill>
                  <a:schemeClr val="accent6"/>
                </a:solidFill>
              </a:rPr>
              <a:t>Proposed Housing Bond!</a:t>
            </a:r>
          </a:p>
        </p:txBody>
      </p:sp>
      <p:pic>
        <p:nvPicPr>
          <p:cNvPr id="2" name="Picture 1"/>
          <p:cNvPicPr>
            <a:picLocks noChangeAspect="1"/>
          </p:cNvPicPr>
          <p:nvPr/>
        </p:nvPicPr>
        <p:blipFill>
          <a:blip r:embed="rId3"/>
          <a:stretch>
            <a:fillRect/>
          </a:stretch>
        </p:blipFill>
        <p:spPr>
          <a:xfrm>
            <a:off x="0" y="5488039"/>
            <a:ext cx="9144000" cy="1382661"/>
          </a:xfrm>
          <a:prstGeom prst="rect">
            <a:avLst/>
          </a:prstGeom>
        </p:spPr>
      </p:pic>
      <p:pic>
        <p:nvPicPr>
          <p:cNvPr id="5" name="Picture 4" descr="Macintosh HD:Users:CommManager:Desktop:Screen Shot 2015-01-22 at 2.00.53 PM.pn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51176"/>
          </a:xfrm>
          <a:prstGeom prst="rect">
            <a:avLst/>
          </a:prstGeom>
          <a:noFill/>
          <a:ln>
            <a:noFill/>
          </a:ln>
        </p:spPr>
      </p:pic>
    </p:spTree>
    <p:extLst>
      <p:ext uri="{BB962C8B-B14F-4D97-AF65-F5344CB8AC3E}">
        <p14:creationId xmlns:p14="http://schemas.microsoft.com/office/powerpoint/2010/main" val="176482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3374" y="343400"/>
            <a:ext cx="8297251" cy="6171200"/>
          </a:xfrm>
          <a:prstGeom prst="rect">
            <a:avLst/>
          </a:prstGeom>
        </p:spPr>
      </p:pic>
    </p:spTree>
    <p:extLst>
      <p:ext uri="{BB962C8B-B14F-4D97-AF65-F5344CB8AC3E}">
        <p14:creationId xmlns:p14="http://schemas.microsoft.com/office/powerpoint/2010/main" val="122687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5799" y="371400"/>
            <a:ext cx="8252401" cy="6115200"/>
          </a:xfrm>
          <a:prstGeom prst="rect">
            <a:avLst/>
          </a:prstGeom>
        </p:spPr>
      </p:pic>
    </p:spTree>
    <p:extLst>
      <p:ext uri="{BB962C8B-B14F-4D97-AF65-F5344CB8AC3E}">
        <p14:creationId xmlns:p14="http://schemas.microsoft.com/office/powerpoint/2010/main" val="382913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166" y="293260"/>
            <a:ext cx="8508045" cy="6255322"/>
          </a:xfrm>
          <a:prstGeom prst="rect">
            <a:avLst/>
          </a:prstGeom>
        </p:spPr>
      </p:pic>
    </p:spTree>
    <p:extLst>
      <p:ext uri="{BB962C8B-B14F-4D97-AF65-F5344CB8AC3E}">
        <p14:creationId xmlns:p14="http://schemas.microsoft.com/office/powerpoint/2010/main" val="351533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100"/>
            <a:ext cx="9258300" cy="7023100"/>
          </a:xfrm>
          <a:prstGeom prst="rect">
            <a:avLst/>
          </a:prstGeom>
          <a:solidFill>
            <a:schemeClr val="accent6">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79646"/>
              </a:solidFill>
            </a:endParaRPr>
          </a:p>
        </p:txBody>
      </p:sp>
      <p:sp>
        <p:nvSpPr>
          <p:cNvPr id="15362" name="TextBox 2"/>
          <p:cNvSpPr txBox="1">
            <a:spLocks noChangeArrowheads="1"/>
          </p:cNvSpPr>
          <p:nvPr/>
        </p:nvSpPr>
        <p:spPr bwMode="auto">
          <a:xfrm>
            <a:off x="133350" y="2044476"/>
            <a:ext cx="89916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6600" b="1" dirty="0">
                <a:solidFill>
                  <a:schemeClr val="bg1"/>
                </a:solidFill>
              </a:rPr>
              <a:t>Prior Bond Campaigns</a:t>
            </a:r>
          </a:p>
          <a:p>
            <a:pPr algn="ctr" eaLnBrk="1" hangingPunct="1"/>
            <a:r>
              <a:rPr lang="en-US" sz="4000" b="1" dirty="0">
                <a:solidFill>
                  <a:schemeClr val="bg1"/>
                </a:solidFill>
              </a:rPr>
              <a:t>Housing 1988, Transportation 2014</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186" y="6070600"/>
            <a:ext cx="1061013"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2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5098178" y="5111012"/>
          <a:ext cx="1562504" cy="1524000"/>
        </p:xfrm>
        <a:graphic>
          <a:graphicData uri="http://schemas.openxmlformats.org/drawingml/2006/table">
            <a:tbl>
              <a:tblPr>
                <a:tableStyleId>{5C22544A-7EE6-4342-B048-85BDC9FD1C3A}</a:tableStyleId>
              </a:tblPr>
              <a:tblGrid>
                <a:gridCol w="781252">
                  <a:extLst>
                    <a:ext uri="{9D8B030D-6E8A-4147-A177-3AD203B41FA5}">
                      <a16:colId xmlns:a16="http://schemas.microsoft.com/office/drawing/2014/main" val="3213988016"/>
                    </a:ext>
                  </a:extLst>
                </a:gridCol>
                <a:gridCol w="781252">
                  <a:extLst>
                    <a:ext uri="{9D8B030D-6E8A-4147-A177-3AD203B41FA5}">
                      <a16:colId xmlns:a16="http://schemas.microsoft.com/office/drawing/2014/main" val="2373799851"/>
                    </a:ext>
                  </a:extLst>
                </a:gridCol>
              </a:tblGrid>
              <a:tr h="190500">
                <a:tc gridSpan="2">
                  <a:txBody>
                    <a:bodyPr/>
                    <a:lstStyle/>
                    <a:p>
                      <a:pPr algn="l" fontAlgn="b"/>
                      <a:r>
                        <a:rPr lang="en-US" sz="1100" b="1" u="none" strike="noStrike" dirty="0">
                          <a:effectLst/>
                        </a:rPr>
                        <a:t>Yes Votes in Each City</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04807353"/>
                  </a:ext>
                </a:extLst>
              </a:tr>
              <a:tr h="190500">
                <a:tc>
                  <a:txBody>
                    <a:bodyPr/>
                    <a:lstStyle/>
                    <a:p>
                      <a:pPr algn="l" fontAlgn="b"/>
                      <a:r>
                        <a:rPr lang="en-US" sz="1100" u="none" strike="noStrike" dirty="0">
                          <a:effectLst/>
                        </a:rPr>
                        <a:t>Alameda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14,343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794472"/>
                  </a:ext>
                </a:extLst>
              </a:tr>
              <a:tr h="190500">
                <a:tc>
                  <a:txBody>
                    <a:bodyPr/>
                    <a:lstStyle/>
                    <a:p>
                      <a:pPr algn="l" fontAlgn="b"/>
                      <a:r>
                        <a:rPr lang="en-US" sz="1100" u="none" strike="noStrike" dirty="0">
                          <a:effectLst/>
                        </a:rPr>
                        <a:t>Albany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4,396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17518"/>
                  </a:ext>
                </a:extLst>
              </a:tr>
              <a:tr h="190500">
                <a:tc>
                  <a:txBody>
                    <a:bodyPr/>
                    <a:lstStyle/>
                    <a:p>
                      <a:pPr algn="l" fontAlgn="b"/>
                      <a:r>
                        <a:rPr lang="en-US" sz="1100" u="none" strike="noStrike">
                          <a:effectLst/>
                        </a:rPr>
                        <a:t>Berkeley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36,117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8330562"/>
                  </a:ext>
                </a:extLst>
              </a:tr>
              <a:tr h="190500">
                <a:tc>
                  <a:txBody>
                    <a:bodyPr/>
                    <a:lstStyle/>
                    <a:p>
                      <a:pPr algn="l" fontAlgn="b"/>
                      <a:r>
                        <a:rPr lang="en-US" sz="1100" u="none" strike="noStrike" dirty="0">
                          <a:effectLst/>
                        </a:rPr>
                        <a:t>Dublin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3,755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3280030"/>
                  </a:ext>
                </a:extLst>
              </a:tr>
              <a:tr h="190500">
                <a:tc>
                  <a:txBody>
                    <a:bodyPr/>
                    <a:lstStyle/>
                    <a:p>
                      <a:pPr algn="l" fontAlgn="b"/>
                      <a:r>
                        <a:rPr lang="en-US" sz="1100" u="none" strike="noStrike">
                          <a:effectLst/>
                        </a:rPr>
                        <a:t>Emeryville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1,416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6248414"/>
                  </a:ext>
                </a:extLst>
              </a:tr>
              <a:tr h="190500">
                <a:tc>
                  <a:txBody>
                    <a:bodyPr/>
                    <a:lstStyle/>
                    <a:p>
                      <a:pPr algn="l" fontAlgn="b"/>
                      <a:r>
                        <a:rPr lang="en-US" sz="1100" u="none" strike="noStrike">
                          <a:effectLst/>
                        </a:rPr>
                        <a:t>Fremont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32,303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6997428"/>
                  </a:ext>
                </a:extLst>
              </a:tr>
              <a:tr h="190500">
                <a:tc>
                  <a:txBody>
                    <a:bodyPr/>
                    <a:lstStyle/>
                    <a:p>
                      <a:pPr algn="l" fontAlgn="b"/>
                      <a:r>
                        <a:rPr lang="en-US" sz="1100" u="none" strike="noStrike">
                          <a:effectLst/>
                        </a:rPr>
                        <a:t>Hayward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19,218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2228808"/>
                  </a:ext>
                </a:extLst>
              </a:tr>
            </a:tbl>
          </a:graphicData>
        </a:graphic>
      </p:graphicFrame>
      <p:graphicFrame>
        <p:nvGraphicFramePr>
          <p:cNvPr id="12" name="Table 11"/>
          <p:cNvGraphicFramePr>
            <a:graphicFrameLocks noGrp="1"/>
          </p:cNvGraphicFramePr>
          <p:nvPr>
            <p:extLst/>
          </p:nvPr>
        </p:nvGraphicFramePr>
        <p:xfrm>
          <a:off x="6766560" y="5101388"/>
          <a:ext cx="1703671" cy="1524000"/>
        </p:xfrm>
        <a:graphic>
          <a:graphicData uri="http://schemas.openxmlformats.org/drawingml/2006/table">
            <a:tbl>
              <a:tblPr>
                <a:tableStyleId>{5C22544A-7EE6-4342-B048-85BDC9FD1C3A}</a:tableStyleId>
              </a:tblPr>
              <a:tblGrid>
                <a:gridCol w="929276">
                  <a:extLst>
                    <a:ext uri="{9D8B030D-6E8A-4147-A177-3AD203B41FA5}">
                      <a16:colId xmlns:a16="http://schemas.microsoft.com/office/drawing/2014/main" val="1533554782"/>
                    </a:ext>
                  </a:extLst>
                </a:gridCol>
                <a:gridCol w="774395">
                  <a:extLst>
                    <a:ext uri="{9D8B030D-6E8A-4147-A177-3AD203B41FA5}">
                      <a16:colId xmlns:a16="http://schemas.microsoft.com/office/drawing/2014/main" val="1807551886"/>
                    </a:ext>
                  </a:extLst>
                </a:gridCol>
              </a:tblGrid>
              <a:tr h="190500">
                <a:tc>
                  <a:txBody>
                    <a:bodyPr/>
                    <a:lstStyle/>
                    <a:p>
                      <a:pPr algn="l" fontAlgn="b"/>
                      <a:r>
                        <a:rPr lang="en-US" sz="1100" u="none" strike="noStrike">
                          <a:effectLst/>
                        </a:rPr>
                        <a:t>Livermore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11,771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5839127"/>
                  </a:ext>
                </a:extLst>
              </a:tr>
              <a:tr h="190500">
                <a:tc>
                  <a:txBody>
                    <a:bodyPr/>
                    <a:lstStyle/>
                    <a:p>
                      <a:pPr algn="l" fontAlgn="b"/>
                      <a:r>
                        <a:rPr lang="en-US" sz="1100" u="none" strike="noStrike">
                          <a:effectLst/>
                        </a:rPr>
                        <a:t>Newark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6,574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483033"/>
                  </a:ext>
                </a:extLst>
              </a:tr>
              <a:tr h="190500">
                <a:tc>
                  <a:txBody>
                    <a:bodyPr/>
                    <a:lstStyle/>
                    <a:p>
                      <a:pPr algn="l" fontAlgn="b"/>
                      <a:r>
                        <a:rPr lang="en-US" sz="1100" u="none" strike="noStrike">
                          <a:effectLst/>
                        </a:rPr>
                        <a:t>Oakland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77,702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9751057"/>
                  </a:ext>
                </a:extLst>
              </a:tr>
              <a:tr h="190500">
                <a:tc>
                  <a:txBody>
                    <a:bodyPr/>
                    <a:lstStyle/>
                    <a:p>
                      <a:pPr algn="l" fontAlgn="b"/>
                      <a:r>
                        <a:rPr lang="en-US" sz="1100" u="none" strike="noStrike">
                          <a:effectLst/>
                        </a:rPr>
                        <a:t>Piedmont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2,660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4946704"/>
                  </a:ext>
                </a:extLst>
              </a:tr>
              <a:tr h="190500">
                <a:tc>
                  <a:txBody>
                    <a:bodyPr/>
                    <a:lstStyle/>
                    <a:p>
                      <a:pPr algn="l" fontAlgn="b"/>
                      <a:r>
                        <a:rPr lang="en-US" sz="1100" u="none" strike="noStrike">
                          <a:effectLst/>
                        </a:rPr>
                        <a:t>Pleasanton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10,510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797698"/>
                  </a:ext>
                </a:extLst>
              </a:tr>
              <a:tr h="190500">
                <a:tc>
                  <a:txBody>
                    <a:bodyPr/>
                    <a:lstStyle/>
                    <a:p>
                      <a:pPr algn="l" fontAlgn="b"/>
                      <a:r>
                        <a:rPr lang="en-US" sz="1100" u="none" strike="noStrike">
                          <a:effectLst/>
                        </a:rPr>
                        <a:t>San Leandro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14,117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1676305"/>
                  </a:ext>
                </a:extLst>
              </a:tr>
              <a:tr h="190500">
                <a:tc>
                  <a:txBody>
                    <a:bodyPr/>
                    <a:lstStyle/>
                    <a:p>
                      <a:pPr algn="l" fontAlgn="b"/>
                      <a:r>
                        <a:rPr lang="en-US" sz="1100" u="none" strike="noStrike">
                          <a:effectLst/>
                        </a:rPr>
                        <a:t>Union City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7,905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5695905"/>
                  </a:ext>
                </a:extLst>
              </a:tr>
              <a:tr h="190500">
                <a:tc>
                  <a:txBody>
                    <a:bodyPr/>
                    <a:lstStyle/>
                    <a:p>
                      <a:pPr algn="l" fontAlgn="b"/>
                      <a:r>
                        <a:rPr lang="en-US" sz="1100" u="none" strike="noStrike">
                          <a:effectLst/>
                        </a:rPr>
                        <a:t>Unincorporated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23,555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3877233"/>
                  </a:ext>
                </a:extLst>
              </a:tr>
            </a:tbl>
          </a:graphicData>
        </a:graphic>
      </p:graphicFrame>
      <p:graphicFrame>
        <p:nvGraphicFramePr>
          <p:cNvPr id="13" name="Table 12"/>
          <p:cNvGraphicFramePr>
            <a:graphicFrameLocks noGrp="1"/>
          </p:cNvGraphicFramePr>
          <p:nvPr>
            <p:extLst/>
          </p:nvPr>
        </p:nvGraphicFramePr>
        <p:xfrm>
          <a:off x="718650" y="5111013"/>
          <a:ext cx="1928297" cy="1251275"/>
        </p:xfrm>
        <a:graphic>
          <a:graphicData uri="http://schemas.openxmlformats.org/drawingml/2006/table">
            <a:tbl>
              <a:tblPr>
                <a:tableStyleId>{5C22544A-7EE6-4342-B048-85BDC9FD1C3A}</a:tableStyleId>
              </a:tblPr>
              <a:tblGrid>
                <a:gridCol w="1028069">
                  <a:extLst>
                    <a:ext uri="{9D8B030D-6E8A-4147-A177-3AD203B41FA5}">
                      <a16:colId xmlns:a16="http://schemas.microsoft.com/office/drawing/2014/main" val="3213988016"/>
                    </a:ext>
                  </a:extLst>
                </a:gridCol>
                <a:gridCol w="900228">
                  <a:extLst>
                    <a:ext uri="{9D8B030D-6E8A-4147-A177-3AD203B41FA5}">
                      <a16:colId xmlns:a16="http://schemas.microsoft.com/office/drawing/2014/main" val="2373799851"/>
                    </a:ext>
                  </a:extLst>
                </a:gridCol>
              </a:tblGrid>
              <a:tr h="156425">
                <a:tc gridSpan="2">
                  <a:txBody>
                    <a:bodyPr/>
                    <a:lstStyle/>
                    <a:p>
                      <a:pPr algn="l" fontAlgn="b"/>
                      <a:r>
                        <a:rPr lang="en-US" sz="1100" b="1" u="none" strike="noStrike" dirty="0">
                          <a:effectLst/>
                        </a:rPr>
                        <a:t>Total Votes Cast</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04807353"/>
                  </a:ext>
                </a:extLst>
              </a:tr>
              <a:tr h="227098">
                <a:tc>
                  <a:txBody>
                    <a:bodyPr/>
                    <a:lstStyle/>
                    <a:p>
                      <a:pPr marL="0" algn="l" defTabSz="914400" rtl="0" eaLnBrk="1" fontAlgn="b" latinLnBrk="0" hangingPunct="1"/>
                      <a:r>
                        <a:rPr lang="en-US" sz="1100" u="none" strike="noStrike" kern="1200" dirty="0">
                          <a:solidFill>
                            <a:schemeClr val="dk1"/>
                          </a:solidFill>
                          <a:effectLst/>
                          <a:latin typeface="+mn-lt"/>
                          <a:ea typeface="+mn-ea"/>
                          <a:cs typeface="+mn-cs"/>
                        </a:rPr>
                        <a:t>Yes</a:t>
                      </a:r>
                    </a:p>
                  </a:txBody>
                  <a:tcPr marL="9525" marR="9525" marT="9525" marB="0" anchor="b"/>
                </a:tc>
                <a:tc>
                  <a:txBody>
                    <a:bodyPr/>
                    <a:lstStyle/>
                    <a:p>
                      <a:pPr marL="0" algn="r" defTabSz="914400" rtl="0" eaLnBrk="1" fontAlgn="b" latinLnBrk="0" hangingPunct="1"/>
                      <a:r>
                        <a:rPr lang="en-US" sz="1100" u="none" strike="noStrike" kern="1200" dirty="0">
                          <a:solidFill>
                            <a:schemeClr val="dk1"/>
                          </a:solidFill>
                          <a:effectLst/>
                          <a:latin typeface="+mn-lt"/>
                          <a:ea typeface="+mn-ea"/>
                          <a:cs typeface="+mn-cs"/>
                        </a:rPr>
                        <a:t>        266,342</a:t>
                      </a:r>
                    </a:p>
                  </a:txBody>
                  <a:tcPr marL="9525" marR="9525" marT="9525" marB="0" anchor="b"/>
                </a:tc>
                <a:extLst>
                  <a:ext uri="{0D108BD9-81ED-4DB2-BD59-A6C34878D82A}">
                    <a16:rowId xmlns:a16="http://schemas.microsoft.com/office/drawing/2014/main" val="1817794472"/>
                  </a:ext>
                </a:extLst>
              </a:tr>
              <a:tr h="209552">
                <a:tc>
                  <a:txBody>
                    <a:bodyPr/>
                    <a:lstStyle/>
                    <a:p>
                      <a:pPr marL="0" algn="l" defTabSz="914400" rtl="0" eaLnBrk="1" fontAlgn="b" latinLnBrk="0" hangingPunct="1"/>
                      <a:r>
                        <a:rPr lang="en-US" sz="1100" u="none" strike="noStrike" kern="1200" dirty="0">
                          <a:solidFill>
                            <a:schemeClr val="dk1"/>
                          </a:solidFill>
                          <a:effectLst/>
                          <a:latin typeface="+mn-lt"/>
                          <a:ea typeface="+mn-ea"/>
                          <a:cs typeface="+mn-cs"/>
                        </a:rPr>
                        <a:t>No</a:t>
                      </a:r>
                    </a:p>
                  </a:txBody>
                  <a:tcPr marL="9525" marR="9525" marT="9525" marB="0" anchor="b"/>
                </a:tc>
                <a:tc>
                  <a:txBody>
                    <a:bodyPr/>
                    <a:lstStyle/>
                    <a:p>
                      <a:pPr marL="0" algn="r" defTabSz="914400" rtl="0" eaLnBrk="1" fontAlgn="b" latinLnBrk="0" hangingPunct="1"/>
                      <a:r>
                        <a:rPr lang="en-US" sz="1100" u="none" strike="noStrike" kern="1200" dirty="0">
                          <a:solidFill>
                            <a:schemeClr val="dk1"/>
                          </a:solidFill>
                          <a:effectLst/>
                          <a:latin typeface="+mn-lt"/>
                          <a:ea typeface="+mn-ea"/>
                          <a:cs typeface="+mn-cs"/>
                        </a:rPr>
                        <a:t>        146,591 </a:t>
                      </a:r>
                    </a:p>
                  </a:txBody>
                  <a:tcPr marL="9525" marR="9525" marT="9525" marB="0" anchor="b"/>
                </a:tc>
                <a:extLst>
                  <a:ext uri="{0D108BD9-81ED-4DB2-BD59-A6C34878D82A}">
                    <a16:rowId xmlns:a16="http://schemas.microsoft.com/office/drawing/2014/main" val="41617518"/>
                  </a:ext>
                </a:extLst>
              </a:tr>
              <a:tr h="283130">
                <a:tc>
                  <a:txBody>
                    <a:bodyPr/>
                    <a:lstStyle/>
                    <a:p>
                      <a:pPr marL="0" algn="l" defTabSz="914400" rtl="0" eaLnBrk="1" fontAlgn="b" latinLnBrk="0" hangingPunct="1"/>
                      <a:r>
                        <a:rPr lang="en-US" sz="1100" b="1" u="none" strike="noStrike" kern="1200" dirty="0">
                          <a:solidFill>
                            <a:schemeClr val="dk1"/>
                          </a:solidFill>
                          <a:effectLst/>
                          <a:latin typeface="+mn-lt"/>
                          <a:ea typeface="+mn-ea"/>
                          <a:cs typeface="+mn-cs"/>
                        </a:rPr>
                        <a:t>Total Vote</a:t>
                      </a:r>
                    </a:p>
                  </a:txBody>
                  <a:tcPr marL="9525" marR="9525" marT="9525" marB="0" anchor="b"/>
                </a:tc>
                <a:tc>
                  <a:txBody>
                    <a:bodyPr/>
                    <a:lstStyle/>
                    <a:p>
                      <a:pPr marL="0" algn="r" defTabSz="914400" rtl="0" eaLnBrk="1" fontAlgn="b" latinLnBrk="0" hangingPunct="1"/>
                      <a:r>
                        <a:rPr lang="en-US" sz="1100" b="1" u="none" strike="noStrike" kern="1200" dirty="0">
                          <a:solidFill>
                            <a:schemeClr val="dk1"/>
                          </a:solidFill>
                          <a:effectLst/>
                          <a:latin typeface="+mn-lt"/>
                          <a:ea typeface="+mn-ea"/>
                          <a:cs typeface="+mn-cs"/>
                        </a:rPr>
                        <a:t>     412,933 </a:t>
                      </a:r>
                    </a:p>
                  </a:txBody>
                  <a:tcPr marL="9525" marR="9525" marT="9525" marB="0" anchor="b"/>
                </a:tc>
                <a:extLst>
                  <a:ext uri="{0D108BD9-81ED-4DB2-BD59-A6C34878D82A}">
                    <a16:rowId xmlns:a16="http://schemas.microsoft.com/office/drawing/2014/main" val="4158330562"/>
                  </a:ext>
                </a:extLst>
              </a:tr>
              <a:tr h="156425">
                <a:tc>
                  <a:txBody>
                    <a:bodyPr/>
                    <a:lstStyle/>
                    <a:p>
                      <a:pPr marL="0" algn="l" defTabSz="914400" rtl="0" eaLnBrk="1" fontAlgn="b" latinLnBrk="0" hangingPunct="1"/>
                      <a:endParaRPr lang="en-US" sz="1100" u="none" strike="noStrike" kern="120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100" u="none" strike="noStrike" kern="1200" dirty="0">
                          <a:solidFill>
                            <a:schemeClr val="dk1"/>
                          </a:solidFill>
                          <a:effectLst/>
                          <a:latin typeface="+mn-lt"/>
                          <a:ea typeface="+mn-ea"/>
                          <a:cs typeface="+mn-cs"/>
                        </a:rPr>
                        <a:t>64.5%</a:t>
                      </a:r>
                    </a:p>
                  </a:txBody>
                  <a:tcPr marL="9525" marR="9525" marT="9525" marB="0" anchor="b"/>
                </a:tc>
                <a:extLst>
                  <a:ext uri="{0D108BD9-81ED-4DB2-BD59-A6C34878D82A}">
                    <a16:rowId xmlns:a16="http://schemas.microsoft.com/office/drawing/2014/main" val="2423280030"/>
                  </a:ext>
                </a:extLst>
              </a:tr>
              <a:tr h="156425">
                <a:tc>
                  <a:txBody>
                    <a:bodyPr/>
                    <a:lstStyle/>
                    <a:p>
                      <a:pPr marL="0" algn="l" defTabSz="914400" rtl="0" eaLnBrk="1" fontAlgn="b" latinLnBrk="0" hangingPunct="1"/>
                      <a:r>
                        <a:rPr lang="en-US" sz="1100" b="1" u="none" strike="noStrike" kern="1200" dirty="0">
                          <a:solidFill>
                            <a:schemeClr val="dk1"/>
                          </a:solidFill>
                          <a:effectLst/>
                          <a:latin typeface="+mn-lt"/>
                          <a:ea typeface="+mn-ea"/>
                          <a:cs typeface="+mn-cs"/>
                        </a:rPr>
                        <a:t>Needed votes</a:t>
                      </a:r>
                    </a:p>
                  </a:txBody>
                  <a:tcPr marL="9525" marR="9525" marT="9525" marB="0" anchor="b"/>
                </a:tc>
                <a:tc>
                  <a:txBody>
                    <a:bodyPr/>
                    <a:lstStyle/>
                    <a:p>
                      <a:pPr marL="0" algn="r" defTabSz="914400" rtl="0" eaLnBrk="1" fontAlgn="b" latinLnBrk="0" hangingPunct="1"/>
                      <a:r>
                        <a:rPr lang="en-US" sz="1100" b="1" u="none" strike="noStrike" kern="1200" dirty="0">
                          <a:solidFill>
                            <a:schemeClr val="dk1"/>
                          </a:solidFill>
                          <a:effectLst/>
                          <a:latin typeface="+mn-lt"/>
                          <a:ea typeface="+mn-ea"/>
                          <a:cs typeface="+mn-cs"/>
                        </a:rPr>
                        <a:t>6,000</a:t>
                      </a:r>
                    </a:p>
                  </a:txBody>
                  <a:tcPr marL="9525" marR="9525" marT="9525" marB="0" anchor="b"/>
                </a:tc>
                <a:extLst>
                  <a:ext uri="{0D108BD9-81ED-4DB2-BD59-A6C34878D82A}">
                    <a16:rowId xmlns:a16="http://schemas.microsoft.com/office/drawing/2014/main" val="2127912521"/>
                  </a:ext>
                </a:extLst>
              </a:tr>
            </a:tbl>
          </a:graphicData>
        </a:graphic>
      </p:graphicFrame>
      <p:pic>
        <p:nvPicPr>
          <p:cNvPr id="2" name="Picture 1"/>
          <p:cNvPicPr>
            <a:picLocks noChangeAspect="1"/>
          </p:cNvPicPr>
          <p:nvPr/>
        </p:nvPicPr>
        <p:blipFill>
          <a:blip r:embed="rId3"/>
          <a:stretch>
            <a:fillRect/>
          </a:stretch>
        </p:blipFill>
        <p:spPr>
          <a:xfrm>
            <a:off x="502068" y="229042"/>
            <a:ext cx="7968163" cy="4700423"/>
          </a:xfrm>
          <a:prstGeom prst="rect">
            <a:avLst/>
          </a:prstGeom>
        </p:spPr>
      </p:pic>
    </p:spTree>
    <p:extLst>
      <p:ext uri="{BB962C8B-B14F-4D97-AF65-F5344CB8AC3E}">
        <p14:creationId xmlns:p14="http://schemas.microsoft.com/office/powerpoint/2010/main" val="13505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4745255" y="5101387"/>
          <a:ext cx="1905802" cy="1524000"/>
        </p:xfrm>
        <a:graphic>
          <a:graphicData uri="http://schemas.openxmlformats.org/drawingml/2006/table">
            <a:tbl>
              <a:tblPr>
                <a:tableStyleId>{5C22544A-7EE6-4342-B048-85BDC9FD1C3A}</a:tableStyleId>
              </a:tblPr>
              <a:tblGrid>
                <a:gridCol w="952901">
                  <a:extLst>
                    <a:ext uri="{9D8B030D-6E8A-4147-A177-3AD203B41FA5}">
                      <a16:colId xmlns:a16="http://schemas.microsoft.com/office/drawing/2014/main" val="3213988016"/>
                    </a:ext>
                  </a:extLst>
                </a:gridCol>
                <a:gridCol w="952901">
                  <a:extLst>
                    <a:ext uri="{9D8B030D-6E8A-4147-A177-3AD203B41FA5}">
                      <a16:colId xmlns:a16="http://schemas.microsoft.com/office/drawing/2014/main" val="2373799851"/>
                    </a:ext>
                  </a:extLst>
                </a:gridCol>
              </a:tblGrid>
              <a:tr h="190500">
                <a:tc gridSpan="2">
                  <a:txBody>
                    <a:bodyPr/>
                    <a:lstStyle/>
                    <a:p>
                      <a:pPr algn="l" fontAlgn="b"/>
                      <a:r>
                        <a:rPr lang="en-US" sz="1100" b="1" u="none" strike="noStrike" dirty="0">
                          <a:effectLst/>
                        </a:rPr>
                        <a:t>Yes Votes in Each City</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04807353"/>
                  </a:ext>
                </a:extLst>
              </a:tr>
              <a:tr h="190500">
                <a:tc>
                  <a:txBody>
                    <a:bodyPr/>
                    <a:lstStyle/>
                    <a:p>
                      <a:pPr algn="l" fontAlgn="b"/>
                      <a:r>
                        <a:rPr lang="en-US" sz="1100" u="none" strike="noStrike" kern="1200" dirty="0">
                          <a:solidFill>
                            <a:schemeClr val="dk1"/>
                          </a:solidFill>
                          <a:effectLst/>
                          <a:latin typeface="+mn-lt"/>
                          <a:ea typeface="+mn-ea"/>
                          <a:cs typeface="+mn-cs"/>
                        </a:rPr>
                        <a:t>ALAMEDA</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14,625</a:t>
                      </a:r>
                    </a:p>
                  </a:txBody>
                  <a:tcPr marL="9525" marR="9525" marT="9525" marB="0" anchor="b"/>
                </a:tc>
                <a:extLst>
                  <a:ext uri="{0D108BD9-81ED-4DB2-BD59-A6C34878D82A}">
                    <a16:rowId xmlns:a16="http://schemas.microsoft.com/office/drawing/2014/main" val="1817794472"/>
                  </a:ext>
                </a:extLst>
              </a:tr>
              <a:tr h="190500">
                <a:tc>
                  <a:txBody>
                    <a:bodyPr/>
                    <a:lstStyle/>
                    <a:p>
                      <a:pPr algn="l" fontAlgn="b"/>
                      <a:r>
                        <a:rPr lang="en-US" sz="1100" u="none" strike="noStrike" kern="1200" dirty="0">
                          <a:solidFill>
                            <a:schemeClr val="dk1"/>
                          </a:solidFill>
                          <a:effectLst/>
                          <a:latin typeface="+mn-lt"/>
                          <a:ea typeface="+mn-ea"/>
                          <a:cs typeface="+mn-cs"/>
                        </a:rPr>
                        <a:t>ALBANY</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4,833</a:t>
                      </a:r>
                    </a:p>
                  </a:txBody>
                  <a:tcPr marL="9525" marR="9525" marT="9525" marB="0" anchor="b"/>
                </a:tc>
                <a:extLst>
                  <a:ext uri="{0D108BD9-81ED-4DB2-BD59-A6C34878D82A}">
                    <a16:rowId xmlns:a16="http://schemas.microsoft.com/office/drawing/2014/main" val="41617518"/>
                  </a:ext>
                </a:extLst>
              </a:tr>
              <a:tr h="190500">
                <a:tc>
                  <a:txBody>
                    <a:bodyPr/>
                    <a:lstStyle/>
                    <a:p>
                      <a:pPr algn="l" fontAlgn="b"/>
                      <a:r>
                        <a:rPr lang="en-US" sz="1100" u="none" strike="noStrike" kern="1200" dirty="0">
                          <a:solidFill>
                            <a:schemeClr val="dk1"/>
                          </a:solidFill>
                          <a:effectLst/>
                          <a:latin typeface="+mn-lt"/>
                          <a:ea typeface="+mn-ea"/>
                          <a:cs typeface="+mn-cs"/>
                        </a:rPr>
                        <a:t>BERKELEY</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33,004</a:t>
                      </a:r>
                    </a:p>
                  </a:txBody>
                  <a:tcPr marL="9525" marR="9525" marT="9525" marB="0" anchor="b"/>
                </a:tc>
                <a:extLst>
                  <a:ext uri="{0D108BD9-81ED-4DB2-BD59-A6C34878D82A}">
                    <a16:rowId xmlns:a16="http://schemas.microsoft.com/office/drawing/2014/main" val="4158330562"/>
                  </a:ext>
                </a:extLst>
              </a:tr>
              <a:tr h="190500">
                <a:tc>
                  <a:txBody>
                    <a:bodyPr/>
                    <a:lstStyle/>
                    <a:p>
                      <a:pPr algn="l" fontAlgn="b"/>
                      <a:r>
                        <a:rPr lang="en-US" sz="1100" u="none" strike="noStrike" kern="1200" dirty="0">
                          <a:solidFill>
                            <a:schemeClr val="dk1"/>
                          </a:solidFill>
                          <a:effectLst/>
                          <a:latin typeface="+mn-lt"/>
                          <a:ea typeface="+mn-ea"/>
                          <a:cs typeface="+mn-cs"/>
                        </a:rPr>
                        <a:t>DUBLIN</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6,057</a:t>
                      </a:r>
                    </a:p>
                  </a:txBody>
                  <a:tcPr marL="9525" marR="9525" marT="9525" marB="0" anchor="b"/>
                </a:tc>
                <a:extLst>
                  <a:ext uri="{0D108BD9-81ED-4DB2-BD59-A6C34878D82A}">
                    <a16:rowId xmlns:a16="http://schemas.microsoft.com/office/drawing/2014/main" val="2423280030"/>
                  </a:ext>
                </a:extLst>
              </a:tr>
              <a:tr h="190500">
                <a:tc>
                  <a:txBody>
                    <a:bodyPr/>
                    <a:lstStyle/>
                    <a:p>
                      <a:pPr algn="l" fontAlgn="b"/>
                      <a:r>
                        <a:rPr lang="en-US" sz="1100" u="none" strike="noStrike" kern="1200" dirty="0">
                          <a:solidFill>
                            <a:schemeClr val="dk1"/>
                          </a:solidFill>
                          <a:effectLst/>
                          <a:latin typeface="+mn-lt"/>
                          <a:ea typeface="+mn-ea"/>
                          <a:cs typeface="+mn-cs"/>
                        </a:rPr>
                        <a:t>EMERYVILLE</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1,922</a:t>
                      </a:r>
                    </a:p>
                  </a:txBody>
                  <a:tcPr marL="9525" marR="9525" marT="9525" marB="0" anchor="b"/>
                </a:tc>
                <a:extLst>
                  <a:ext uri="{0D108BD9-81ED-4DB2-BD59-A6C34878D82A}">
                    <a16:rowId xmlns:a16="http://schemas.microsoft.com/office/drawing/2014/main" val="2976248414"/>
                  </a:ext>
                </a:extLst>
              </a:tr>
              <a:tr h="190500">
                <a:tc>
                  <a:txBody>
                    <a:bodyPr/>
                    <a:lstStyle/>
                    <a:p>
                      <a:pPr algn="l" fontAlgn="b"/>
                      <a:r>
                        <a:rPr lang="en-US" sz="1100" u="none" strike="noStrike" kern="1200">
                          <a:solidFill>
                            <a:schemeClr val="dk1"/>
                          </a:solidFill>
                          <a:effectLst/>
                          <a:latin typeface="+mn-lt"/>
                          <a:ea typeface="+mn-ea"/>
                          <a:cs typeface="+mn-cs"/>
                        </a:rPr>
                        <a:t>FREMONT</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22,769</a:t>
                      </a:r>
                    </a:p>
                  </a:txBody>
                  <a:tcPr marL="9525" marR="9525" marT="9525" marB="0" anchor="b"/>
                </a:tc>
                <a:extLst>
                  <a:ext uri="{0D108BD9-81ED-4DB2-BD59-A6C34878D82A}">
                    <a16:rowId xmlns:a16="http://schemas.microsoft.com/office/drawing/2014/main" val="3886997428"/>
                  </a:ext>
                </a:extLst>
              </a:tr>
              <a:tr h="190500">
                <a:tc>
                  <a:txBody>
                    <a:bodyPr/>
                    <a:lstStyle/>
                    <a:p>
                      <a:pPr algn="l" fontAlgn="b"/>
                      <a:r>
                        <a:rPr lang="en-US" sz="1100" u="none" strike="noStrike" kern="1200">
                          <a:solidFill>
                            <a:schemeClr val="dk1"/>
                          </a:solidFill>
                          <a:effectLst/>
                          <a:latin typeface="+mn-lt"/>
                          <a:ea typeface="+mn-ea"/>
                          <a:cs typeface="+mn-cs"/>
                        </a:rPr>
                        <a:t>HAYWARD</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13,168</a:t>
                      </a:r>
                    </a:p>
                  </a:txBody>
                  <a:tcPr marL="9525" marR="9525" marT="9525" marB="0" anchor="b"/>
                </a:tc>
                <a:extLst>
                  <a:ext uri="{0D108BD9-81ED-4DB2-BD59-A6C34878D82A}">
                    <a16:rowId xmlns:a16="http://schemas.microsoft.com/office/drawing/2014/main" val="2522228808"/>
                  </a:ext>
                </a:extLst>
              </a:tr>
            </a:tbl>
          </a:graphicData>
        </a:graphic>
      </p:graphicFrame>
      <p:graphicFrame>
        <p:nvGraphicFramePr>
          <p:cNvPr id="12" name="Table 11"/>
          <p:cNvGraphicFramePr>
            <a:graphicFrameLocks noGrp="1"/>
          </p:cNvGraphicFramePr>
          <p:nvPr>
            <p:extLst/>
          </p:nvPr>
        </p:nvGraphicFramePr>
        <p:xfrm>
          <a:off x="6766560" y="5101388"/>
          <a:ext cx="2021305" cy="1524000"/>
        </p:xfrm>
        <a:graphic>
          <a:graphicData uri="http://schemas.openxmlformats.org/drawingml/2006/table">
            <a:tbl>
              <a:tblPr>
                <a:tableStyleId>{5C22544A-7EE6-4342-B048-85BDC9FD1C3A}</a:tableStyleId>
              </a:tblPr>
              <a:tblGrid>
                <a:gridCol w="1102531">
                  <a:extLst>
                    <a:ext uri="{9D8B030D-6E8A-4147-A177-3AD203B41FA5}">
                      <a16:colId xmlns:a16="http://schemas.microsoft.com/office/drawing/2014/main" val="1533554782"/>
                    </a:ext>
                  </a:extLst>
                </a:gridCol>
                <a:gridCol w="918774">
                  <a:extLst>
                    <a:ext uri="{9D8B030D-6E8A-4147-A177-3AD203B41FA5}">
                      <a16:colId xmlns:a16="http://schemas.microsoft.com/office/drawing/2014/main" val="1807551886"/>
                    </a:ext>
                  </a:extLst>
                </a:gridCol>
              </a:tblGrid>
              <a:tr h="190500">
                <a:tc>
                  <a:txBody>
                    <a:bodyPr/>
                    <a:lstStyle/>
                    <a:p>
                      <a:pPr algn="l" fontAlgn="b"/>
                      <a:r>
                        <a:rPr lang="en-US" sz="1100" u="none" strike="noStrike" kern="1200" dirty="0">
                          <a:solidFill>
                            <a:schemeClr val="dk1"/>
                          </a:solidFill>
                          <a:effectLst/>
                          <a:latin typeface="+mn-lt"/>
                          <a:ea typeface="+mn-ea"/>
                          <a:cs typeface="+mn-cs"/>
                        </a:rPr>
                        <a:t>LIVERMORE</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10,752</a:t>
                      </a:r>
                    </a:p>
                  </a:txBody>
                  <a:tcPr marL="9525" marR="9525" marT="9525" marB="0" anchor="b"/>
                </a:tc>
                <a:extLst>
                  <a:ext uri="{0D108BD9-81ED-4DB2-BD59-A6C34878D82A}">
                    <a16:rowId xmlns:a16="http://schemas.microsoft.com/office/drawing/2014/main" val="4025839127"/>
                  </a:ext>
                </a:extLst>
              </a:tr>
              <a:tr h="190500">
                <a:tc>
                  <a:txBody>
                    <a:bodyPr/>
                    <a:lstStyle/>
                    <a:p>
                      <a:pPr algn="l" fontAlgn="b"/>
                      <a:r>
                        <a:rPr lang="en-US" sz="1100" u="none" strike="noStrike" kern="1200" dirty="0">
                          <a:solidFill>
                            <a:schemeClr val="dk1"/>
                          </a:solidFill>
                          <a:effectLst/>
                          <a:latin typeface="+mn-lt"/>
                          <a:ea typeface="+mn-ea"/>
                          <a:cs typeface="+mn-cs"/>
                        </a:rPr>
                        <a:t>NEWARK</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4,729</a:t>
                      </a:r>
                    </a:p>
                  </a:txBody>
                  <a:tcPr marL="9525" marR="9525" marT="9525" marB="0" anchor="b"/>
                </a:tc>
                <a:extLst>
                  <a:ext uri="{0D108BD9-81ED-4DB2-BD59-A6C34878D82A}">
                    <a16:rowId xmlns:a16="http://schemas.microsoft.com/office/drawing/2014/main" val="3738483033"/>
                  </a:ext>
                </a:extLst>
              </a:tr>
              <a:tr h="190500">
                <a:tc>
                  <a:txBody>
                    <a:bodyPr/>
                    <a:lstStyle/>
                    <a:p>
                      <a:pPr algn="l" fontAlgn="b"/>
                      <a:r>
                        <a:rPr lang="en-US" sz="1100" u="none" strike="noStrike" kern="1200" dirty="0">
                          <a:solidFill>
                            <a:schemeClr val="dk1"/>
                          </a:solidFill>
                          <a:effectLst/>
                          <a:latin typeface="+mn-lt"/>
                          <a:ea typeface="+mn-ea"/>
                          <a:cs typeface="+mn-cs"/>
                        </a:rPr>
                        <a:t>OAKLAND</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79,134</a:t>
                      </a:r>
                    </a:p>
                  </a:txBody>
                  <a:tcPr marL="9525" marR="9525" marT="9525" marB="0" anchor="b"/>
                </a:tc>
                <a:extLst>
                  <a:ext uri="{0D108BD9-81ED-4DB2-BD59-A6C34878D82A}">
                    <a16:rowId xmlns:a16="http://schemas.microsoft.com/office/drawing/2014/main" val="2379751057"/>
                  </a:ext>
                </a:extLst>
              </a:tr>
              <a:tr h="190500">
                <a:tc>
                  <a:txBody>
                    <a:bodyPr/>
                    <a:lstStyle/>
                    <a:p>
                      <a:pPr algn="l" fontAlgn="b"/>
                      <a:r>
                        <a:rPr lang="en-US" sz="1100" u="none" strike="noStrike" kern="1200" dirty="0">
                          <a:solidFill>
                            <a:schemeClr val="dk1"/>
                          </a:solidFill>
                          <a:effectLst/>
                          <a:latin typeface="+mn-lt"/>
                          <a:ea typeface="+mn-ea"/>
                          <a:cs typeface="+mn-cs"/>
                        </a:rPr>
                        <a:t>PIEDMONT</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3,446</a:t>
                      </a:r>
                    </a:p>
                  </a:txBody>
                  <a:tcPr marL="9525" marR="9525" marT="9525" marB="0" anchor="b"/>
                </a:tc>
                <a:extLst>
                  <a:ext uri="{0D108BD9-81ED-4DB2-BD59-A6C34878D82A}">
                    <a16:rowId xmlns:a16="http://schemas.microsoft.com/office/drawing/2014/main" val="1284946704"/>
                  </a:ext>
                </a:extLst>
              </a:tr>
              <a:tr h="190500">
                <a:tc>
                  <a:txBody>
                    <a:bodyPr/>
                    <a:lstStyle/>
                    <a:p>
                      <a:pPr algn="l" fontAlgn="b"/>
                      <a:r>
                        <a:rPr lang="en-US" sz="1100" u="none" strike="noStrike" kern="1200" dirty="0">
                          <a:solidFill>
                            <a:schemeClr val="dk1"/>
                          </a:solidFill>
                          <a:effectLst/>
                          <a:latin typeface="+mn-lt"/>
                          <a:ea typeface="+mn-ea"/>
                          <a:cs typeface="+mn-cs"/>
                        </a:rPr>
                        <a:t>PLEASANTON</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10,653</a:t>
                      </a:r>
                    </a:p>
                  </a:txBody>
                  <a:tcPr marL="9525" marR="9525" marT="9525" marB="0" anchor="b"/>
                </a:tc>
                <a:extLst>
                  <a:ext uri="{0D108BD9-81ED-4DB2-BD59-A6C34878D82A}">
                    <a16:rowId xmlns:a16="http://schemas.microsoft.com/office/drawing/2014/main" val="2639797698"/>
                  </a:ext>
                </a:extLst>
              </a:tr>
              <a:tr h="190500">
                <a:tc>
                  <a:txBody>
                    <a:bodyPr/>
                    <a:lstStyle/>
                    <a:p>
                      <a:pPr algn="l" fontAlgn="b"/>
                      <a:r>
                        <a:rPr lang="en-US" sz="1100" u="none" strike="noStrike" kern="1200" dirty="0">
                          <a:solidFill>
                            <a:schemeClr val="dk1"/>
                          </a:solidFill>
                          <a:effectLst/>
                          <a:latin typeface="+mn-lt"/>
                          <a:ea typeface="+mn-ea"/>
                          <a:cs typeface="+mn-cs"/>
                        </a:rPr>
                        <a:t>SAN LEANDRO</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10,343</a:t>
                      </a:r>
                    </a:p>
                  </a:txBody>
                  <a:tcPr marL="9525" marR="9525" marT="9525" marB="0" anchor="b"/>
                </a:tc>
                <a:extLst>
                  <a:ext uri="{0D108BD9-81ED-4DB2-BD59-A6C34878D82A}">
                    <a16:rowId xmlns:a16="http://schemas.microsoft.com/office/drawing/2014/main" val="2221676305"/>
                  </a:ext>
                </a:extLst>
              </a:tr>
              <a:tr h="190500">
                <a:tc>
                  <a:txBody>
                    <a:bodyPr/>
                    <a:lstStyle/>
                    <a:p>
                      <a:pPr algn="l" fontAlgn="b"/>
                      <a:r>
                        <a:rPr lang="en-US" sz="1100" u="none" strike="noStrike" kern="1200">
                          <a:solidFill>
                            <a:schemeClr val="dk1"/>
                          </a:solidFill>
                          <a:effectLst/>
                          <a:latin typeface="+mn-lt"/>
                          <a:ea typeface="+mn-ea"/>
                          <a:cs typeface="+mn-cs"/>
                        </a:rPr>
                        <a:t>UNION CITY</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7,852</a:t>
                      </a:r>
                    </a:p>
                  </a:txBody>
                  <a:tcPr marL="9525" marR="9525" marT="9525" marB="0" anchor="b"/>
                </a:tc>
                <a:extLst>
                  <a:ext uri="{0D108BD9-81ED-4DB2-BD59-A6C34878D82A}">
                    <a16:rowId xmlns:a16="http://schemas.microsoft.com/office/drawing/2014/main" val="1485695905"/>
                  </a:ext>
                </a:extLst>
              </a:tr>
              <a:tr h="190500">
                <a:tc>
                  <a:txBody>
                    <a:bodyPr/>
                    <a:lstStyle/>
                    <a:p>
                      <a:pPr algn="l" fontAlgn="b"/>
                      <a:r>
                        <a:rPr lang="en-US" sz="1100" u="none" strike="noStrike" kern="1200" dirty="0">
                          <a:solidFill>
                            <a:schemeClr val="dk1"/>
                          </a:solidFill>
                          <a:effectLst/>
                          <a:latin typeface="+mn-lt"/>
                          <a:ea typeface="+mn-ea"/>
                          <a:cs typeface="+mn-cs"/>
                        </a:rPr>
                        <a:t>UNINC Total</a:t>
                      </a:r>
                    </a:p>
                  </a:txBody>
                  <a:tcPr marL="9525" marR="9525" marT="9525" marB="0" anchor="b"/>
                </a:tc>
                <a:tc>
                  <a:txBody>
                    <a:bodyPr/>
                    <a:lstStyle/>
                    <a:p>
                      <a:pPr algn="r" fontAlgn="b"/>
                      <a:r>
                        <a:rPr lang="en-US" sz="1100" u="none" strike="noStrike" kern="1200" dirty="0">
                          <a:solidFill>
                            <a:schemeClr val="dk1"/>
                          </a:solidFill>
                          <a:effectLst/>
                          <a:latin typeface="+mn-lt"/>
                          <a:ea typeface="+mn-ea"/>
                          <a:cs typeface="+mn-cs"/>
                        </a:rPr>
                        <a:t>17,270</a:t>
                      </a:r>
                    </a:p>
                  </a:txBody>
                  <a:tcPr marL="9525" marR="9525" marT="9525" marB="0" anchor="b"/>
                </a:tc>
                <a:extLst>
                  <a:ext uri="{0D108BD9-81ED-4DB2-BD59-A6C34878D82A}">
                    <a16:rowId xmlns:a16="http://schemas.microsoft.com/office/drawing/2014/main" val="603877233"/>
                  </a:ext>
                </a:extLst>
              </a:tr>
            </a:tbl>
          </a:graphicData>
        </a:graphic>
      </p:graphicFrame>
      <p:graphicFrame>
        <p:nvGraphicFramePr>
          <p:cNvPr id="13" name="Table 12"/>
          <p:cNvGraphicFramePr>
            <a:graphicFrameLocks noGrp="1"/>
          </p:cNvGraphicFramePr>
          <p:nvPr>
            <p:extLst/>
          </p:nvPr>
        </p:nvGraphicFramePr>
        <p:xfrm>
          <a:off x="583898" y="4956804"/>
          <a:ext cx="2091926" cy="1464195"/>
        </p:xfrm>
        <a:graphic>
          <a:graphicData uri="http://schemas.openxmlformats.org/drawingml/2006/table">
            <a:tbl>
              <a:tblPr>
                <a:tableStyleId>{5C22544A-7EE6-4342-B048-85BDC9FD1C3A}</a:tableStyleId>
              </a:tblPr>
              <a:tblGrid>
                <a:gridCol w="1045963">
                  <a:extLst>
                    <a:ext uri="{9D8B030D-6E8A-4147-A177-3AD203B41FA5}">
                      <a16:colId xmlns:a16="http://schemas.microsoft.com/office/drawing/2014/main" val="3213988016"/>
                    </a:ext>
                  </a:extLst>
                </a:gridCol>
                <a:gridCol w="1045963">
                  <a:extLst>
                    <a:ext uri="{9D8B030D-6E8A-4147-A177-3AD203B41FA5}">
                      <a16:colId xmlns:a16="http://schemas.microsoft.com/office/drawing/2014/main" val="2373799851"/>
                    </a:ext>
                  </a:extLst>
                </a:gridCol>
              </a:tblGrid>
              <a:tr h="192380">
                <a:tc gridSpan="2">
                  <a:txBody>
                    <a:bodyPr/>
                    <a:lstStyle/>
                    <a:p>
                      <a:pPr algn="l" fontAlgn="b"/>
                      <a:r>
                        <a:rPr lang="en-US" sz="1400" b="1" u="none" strike="noStrike" dirty="0">
                          <a:effectLst/>
                        </a:rPr>
                        <a:t>Total Votes Cast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404807353"/>
                  </a:ext>
                </a:extLst>
              </a:tr>
              <a:tr h="376538">
                <a:tc>
                  <a:txBody>
                    <a:bodyPr/>
                    <a:lstStyle/>
                    <a:p>
                      <a:pPr algn="l" fontAlgn="b"/>
                      <a:r>
                        <a:rPr lang="en-US" sz="1400" u="none" strike="noStrike" dirty="0">
                          <a:effectLst/>
                        </a:rPr>
                        <a:t>Yes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a:t>
                      </a:r>
                      <a:r>
                        <a:rPr lang="en-US" sz="1400" b="1" u="none" strike="noStrike" dirty="0">
                          <a:effectLst/>
                        </a:rPr>
                        <a:t>240,557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794472"/>
                  </a:ext>
                </a:extLst>
              </a:tr>
              <a:tr h="192380">
                <a:tc>
                  <a:txBody>
                    <a:bodyPr/>
                    <a:lstStyle/>
                    <a:p>
                      <a:pPr algn="l" fontAlgn="b"/>
                      <a:r>
                        <a:rPr lang="en-US" sz="1400" u="none" strike="noStrike">
                          <a:effectLst/>
                        </a:rPr>
                        <a:t>No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99,417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17518"/>
                  </a:ext>
                </a:extLst>
              </a:tr>
              <a:tr h="265349">
                <a:tc>
                  <a:txBody>
                    <a:bodyPr/>
                    <a:lstStyle/>
                    <a:p>
                      <a:pPr algn="l" fontAlgn="b"/>
                      <a:r>
                        <a:rPr lang="en-US" sz="1400" u="none" strike="noStrike">
                          <a:effectLst/>
                        </a:rPr>
                        <a:t>Total Vote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339,974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8330562"/>
                  </a:ext>
                </a:extLst>
              </a:tr>
              <a:tr h="376538">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70.8%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3280030"/>
                  </a:ext>
                </a:extLst>
              </a:tr>
            </a:tbl>
          </a:graphicData>
        </a:graphic>
      </p:graphicFrame>
      <p:pic>
        <p:nvPicPr>
          <p:cNvPr id="2" name="Picture 1"/>
          <p:cNvPicPr>
            <a:picLocks noChangeAspect="1"/>
          </p:cNvPicPr>
          <p:nvPr/>
        </p:nvPicPr>
        <p:blipFill>
          <a:blip r:embed="rId3"/>
          <a:stretch>
            <a:fillRect/>
          </a:stretch>
        </p:blipFill>
        <p:spPr>
          <a:xfrm>
            <a:off x="280044" y="412397"/>
            <a:ext cx="8583912" cy="4426080"/>
          </a:xfrm>
          <a:prstGeom prst="rect">
            <a:avLst/>
          </a:prstGeom>
        </p:spPr>
      </p:pic>
    </p:spTree>
    <p:extLst>
      <p:ext uri="{BB962C8B-B14F-4D97-AF65-F5344CB8AC3E}">
        <p14:creationId xmlns:p14="http://schemas.microsoft.com/office/powerpoint/2010/main" val="78055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387" y="219035"/>
            <a:ext cx="8651126" cy="6375728"/>
          </a:xfrm>
          <a:prstGeom prst="rect">
            <a:avLst/>
          </a:prstGeom>
        </p:spPr>
      </p:pic>
    </p:spTree>
    <p:extLst>
      <p:ext uri="{BB962C8B-B14F-4D97-AF65-F5344CB8AC3E}">
        <p14:creationId xmlns:p14="http://schemas.microsoft.com/office/powerpoint/2010/main" val="168639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9127" y="392984"/>
            <a:ext cx="8423127" cy="6339825"/>
          </a:xfrm>
          <a:prstGeom prst="rect">
            <a:avLst/>
          </a:prstGeom>
        </p:spPr>
      </p:pic>
    </p:spTree>
    <p:extLst>
      <p:ext uri="{BB962C8B-B14F-4D97-AF65-F5344CB8AC3E}">
        <p14:creationId xmlns:p14="http://schemas.microsoft.com/office/powerpoint/2010/main" val="3989830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655" y="0"/>
            <a:ext cx="9141703" cy="6941401"/>
          </a:xfrm>
          <a:prstGeom prst="rect">
            <a:avLst/>
          </a:prstGeom>
        </p:spPr>
      </p:pic>
    </p:spTree>
    <p:extLst>
      <p:ext uri="{BB962C8B-B14F-4D97-AF65-F5344CB8AC3E}">
        <p14:creationId xmlns:p14="http://schemas.microsoft.com/office/powerpoint/2010/main" val="202955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2433873"/>
              </p:ext>
            </p:extLst>
          </p:nvPr>
        </p:nvGraphicFramePr>
        <p:xfrm>
          <a:off x="333632" y="494266"/>
          <a:ext cx="8476736" cy="6189150"/>
        </p:xfrm>
        <a:graphic>
          <a:graphicData uri="http://schemas.openxmlformats.org/drawingml/2006/table">
            <a:tbl>
              <a:tblPr firstRow="1" bandRow="1">
                <a:tableStyleId>{5C22544A-7EE6-4342-B048-85BDC9FD1C3A}</a:tableStyleId>
              </a:tblPr>
              <a:tblGrid>
                <a:gridCol w="1496158">
                  <a:extLst>
                    <a:ext uri="{9D8B030D-6E8A-4147-A177-3AD203B41FA5}">
                      <a16:colId xmlns:a16="http://schemas.microsoft.com/office/drawing/2014/main" val="98513299"/>
                    </a:ext>
                  </a:extLst>
                </a:gridCol>
                <a:gridCol w="6980578">
                  <a:extLst>
                    <a:ext uri="{9D8B030D-6E8A-4147-A177-3AD203B41FA5}">
                      <a16:colId xmlns:a16="http://schemas.microsoft.com/office/drawing/2014/main" val="1779746791"/>
                    </a:ext>
                  </a:extLst>
                </a:gridCol>
              </a:tblGrid>
              <a:tr h="625536">
                <a:tc gridSpan="2">
                  <a:txBody>
                    <a:bodyPr/>
                    <a:lstStyle/>
                    <a:p>
                      <a:pPr algn="ctr"/>
                      <a:r>
                        <a:rPr lang="en-US" sz="3600" dirty="0"/>
                        <a:t>2016 TIMELINE FOR ACTION</a:t>
                      </a:r>
                    </a:p>
                  </a:txBody>
                  <a:tcPr>
                    <a:solidFill>
                      <a:schemeClr val="accent1">
                        <a:lumMod val="50000"/>
                      </a:schemeClr>
                    </a:solidFill>
                  </a:tcPr>
                </a:tc>
                <a:tc hMerge="1">
                  <a:txBody>
                    <a:bodyPr/>
                    <a:lstStyle/>
                    <a:p>
                      <a:endParaRPr lang="en-US" dirty="0"/>
                    </a:p>
                  </a:txBody>
                  <a:tcPr/>
                </a:tc>
                <a:extLst>
                  <a:ext uri="{0D108BD9-81ED-4DB2-BD59-A6C34878D82A}">
                    <a16:rowId xmlns:a16="http://schemas.microsoft.com/office/drawing/2014/main" val="2770522956"/>
                  </a:ext>
                </a:extLst>
              </a:tr>
              <a:tr h="463717">
                <a:tc>
                  <a:txBody>
                    <a:bodyPr/>
                    <a:lstStyle/>
                    <a:p>
                      <a:r>
                        <a:rPr lang="en-US" dirty="0"/>
                        <a:t>January </a:t>
                      </a:r>
                    </a:p>
                  </a:txBody>
                  <a:tcPr/>
                </a:tc>
                <a:tc>
                  <a:txBody>
                    <a:bodyPr/>
                    <a:lstStyle/>
                    <a:p>
                      <a:r>
                        <a:rPr lang="en-US" dirty="0"/>
                        <a:t>Polling by NPH, EBHO, Supervisor Chan</a:t>
                      </a:r>
                    </a:p>
                  </a:txBody>
                  <a:tcPr/>
                </a:tc>
                <a:extLst>
                  <a:ext uri="{0D108BD9-81ED-4DB2-BD59-A6C34878D82A}">
                    <a16:rowId xmlns:a16="http://schemas.microsoft.com/office/drawing/2014/main" val="1724758311"/>
                  </a:ext>
                </a:extLst>
              </a:tr>
              <a:tr h="424701">
                <a:tc>
                  <a:txBody>
                    <a:bodyPr/>
                    <a:lstStyle/>
                    <a:p>
                      <a:r>
                        <a:rPr lang="en-US" dirty="0"/>
                        <a:t>February</a:t>
                      </a:r>
                    </a:p>
                  </a:txBody>
                  <a:tcPr/>
                </a:tc>
                <a:tc>
                  <a:txBody>
                    <a:bodyPr/>
                    <a:lstStyle/>
                    <a:p>
                      <a:r>
                        <a:rPr lang="en-US" dirty="0"/>
                        <a:t>Poll briefings.</a:t>
                      </a:r>
                      <a:r>
                        <a:rPr lang="en-US" baseline="0" dirty="0"/>
                        <a:t> Supervisor review. </a:t>
                      </a:r>
                      <a:endParaRPr lang="en-US" dirty="0"/>
                    </a:p>
                  </a:txBody>
                  <a:tcPr/>
                </a:tc>
                <a:extLst>
                  <a:ext uri="{0D108BD9-81ED-4DB2-BD59-A6C34878D82A}">
                    <a16:rowId xmlns:a16="http://schemas.microsoft.com/office/drawing/2014/main" val="2354089256"/>
                  </a:ext>
                </a:extLst>
              </a:tr>
              <a:tr h="463717">
                <a:tc>
                  <a:txBody>
                    <a:bodyPr/>
                    <a:lstStyle/>
                    <a:p>
                      <a:r>
                        <a:rPr lang="en-US" dirty="0"/>
                        <a:t>March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Supervisors Chan, Carson,</a:t>
                      </a:r>
                      <a:r>
                        <a:rPr lang="en-US" baseline="0" dirty="0"/>
                        <a:t> Miley kickoff</a:t>
                      </a:r>
                      <a:endParaRPr lang="en-US" dirty="0"/>
                    </a:p>
                    <a:p>
                      <a:r>
                        <a:rPr lang="en-US" baseline="0" dirty="0"/>
                        <a:t>S</a:t>
                      </a:r>
                      <a:r>
                        <a:rPr lang="en-US" dirty="0"/>
                        <a:t>takeholder outreach and policy development</a:t>
                      </a:r>
                    </a:p>
                  </a:txBody>
                  <a:tcPr/>
                </a:tc>
                <a:extLst>
                  <a:ext uri="{0D108BD9-81ED-4DB2-BD59-A6C34878D82A}">
                    <a16:rowId xmlns:a16="http://schemas.microsoft.com/office/drawing/2014/main" val="2420670025"/>
                  </a:ext>
                </a:extLst>
              </a:tr>
              <a:tr h="463717">
                <a:tc>
                  <a:txBody>
                    <a:bodyPr/>
                    <a:lstStyle/>
                    <a:p>
                      <a:r>
                        <a:rPr lang="en-US" dirty="0"/>
                        <a:t>April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Policy development</a:t>
                      </a:r>
                      <a:r>
                        <a:rPr lang="en-US" baseline="0" dirty="0"/>
                        <a:t> by County HCD, Cities. </a:t>
                      </a:r>
                      <a:r>
                        <a:rPr lang="en-US" dirty="0"/>
                        <a:t>Convene community partners</a:t>
                      </a:r>
                    </a:p>
                  </a:txBody>
                  <a:tcPr/>
                </a:tc>
                <a:extLst>
                  <a:ext uri="{0D108BD9-81ED-4DB2-BD59-A6C34878D82A}">
                    <a16:rowId xmlns:a16="http://schemas.microsoft.com/office/drawing/2014/main" val="2524879964"/>
                  </a:ext>
                </a:extLst>
              </a:tr>
              <a:tr h="463717">
                <a:tc>
                  <a:txBody>
                    <a:bodyPr/>
                    <a:lstStyle/>
                    <a:p>
                      <a:r>
                        <a:rPr lang="en-US" dirty="0"/>
                        <a:t>May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5 District Town Halls</a:t>
                      </a:r>
                    </a:p>
                    <a:p>
                      <a:r>
                        <a:rPr lang="en-US" dirty="0"/>
                        <a:t>Affordable Housing Week</a:t>
                      </a:r>
                    </a:p>
                  </a:txBody>
                  <a:tcPr/>
                </a:tc>
                <a:extLst>
                  <a:ext uri="{0D108BD9-81ED-4DB2-BD59-A6C34878D82A}">
                    <a16:rowId xmlns:a16="http://schemas.microsoft.com/office/drawing/2014/main" val="4045356211"/>
                  </a:ext>
                </a:extLst>
              </a:tr>
              <a:tr h="486891">
                <a:tc>
                  <a:txBody>
                    <a:bodyPr/>
                    <a:lstStyle/>
                    <a:p>
                      <a:r>
                        <a:rPr lang="en-US" dirty="0"/>
                        <a:t>June</a:t>
                      </a:r>
                    </a:p>
                  </a:txBody>
                  <a:tcPr/>
                </a:tc>
                <a:tc>
                  <a:txBody>
                    <a:bodyPr/>
                    <a:lstStyle/>
                    <a:p>
                      <a:r>
                        <a:rPr lang="en-US" dirty="0"/>
                        <a:t>Formal action by Supervisors to place on ballot</a:t>
                      </a:r>
                    </a:p>
                    <a:p>
                      <a:r>
                        <a:rPr lang="en-US" dirty="0"/>
                        <a:t>City Resolutions in Support</a:t>
                      </a:r>
                    </a:p>
                  </a:txBody>
                  <a:tcPr/>
                </a:tc>
                <a:extLst>
                  <a:ext uri="{0D108BD9-81ED-4DB2-BD59-A6C34878D82A}">
                    <a16:rowId xmlns:a16="http://schemas.microsoft.com/office/drawing/2014/main" val="3116617059"/>
                  </a:ext>
                </a:extLst>
              </a:tr>
              <a:tr h="421827">
                <a:tc>
                  <a:txBody>
                    <a:bodyPr/>
                    <a:lstStyle/>
                    <a:p>
                      <a:r>
                        <a:rPr lang="en-US" dirty="0"/>
                        <a:t>July</a:t>
                      </a:r>
                    </a:p>
                  </a:txBody>
                  <a:tcPr/>
                </a:tc>
                <a:tc>
                  <a:txBody>
                    <a:bodyPr/>
                    <a:lstStyle/>
                    <a:p>
                      <a:r>
                        <a:rPr lang="en-US" dirty="0"/>
                        <a:t>Campaign committee launches (formal fundraising), hires</a:t>
                      </a:r>
                      <a:r>
                        <a:rPr lang="en-US" baseline="0" dirty="0"/>
                        <a:t> consultant</a:t>
                      </a:r>
                      <a:endParaRPr lang="en-US" dirty="0"/>
                    </a:p>
                  </a:txBody>
                  <a:tcPr/>
                </a:tc>
                <a:extLst>
                  <a:ext uri="{0D108BD9-81ED-4DB2-BD59-A6C34878D82A}">
                    <a16:rowId xmlns:a16="http://schemas.microsoft.com/office/drawing/2014/main" val="3834283843"/>
                  </a:ext>
                </a:extLst>
              </a:tr>
              <a:tr h="463717">
                <a:tc>
                  <a:txBody>
                    <a:bodyPr/>
                    <a:lstStyle/>
                    <a:p>
                      <a:r>
                        <a:rPr lang="en-US" dirty="0"/>
                        <a:t>August</a:t>
                      </a:r>
                    </a:p>
                  </a:txBody>
                  <a:tcPr/>
                </a:tc>
                <a:tc>
                  <a:txBody>
                    <a:bodyPr/>
                    <a:lstStyle/>
                    <a:p>
                      <a:r>
                        <a:rPr lang="en-US" dirty="0"/>
                        <a:t>Fundraising. Endorsements. </a:t>
                      </a:r>
                    </a:p>
                  </a:txBody>
                  <a:tcPr/>
                </a:tc>
                <a:extLst>
                  <a:ext uri="{0D108BD9-81ED-4DB2-BD59-A6C34878D82A}">
                    <a16:rowId xmlns:a16="http://schemas.microsoft.com/office/drawing/2014/main" val="283891066"/>
                  </a:ext>
                </a:extLst>
              </a:tr>
              <a:tr h="463717">
                <a:tc>
                  <a:txBody>
                    <a:bodyPr/>
                    <a:lstStyle/>
                    <a:p>
                      <a:r>
                        <a:rPr lang="en-US" dirty="0"/>
                        <a:t>September</a:t>
                      </a:r>
                    </a:p>
                  </a:txBody>
                  <a:tcPr/>
                </a:tc>
                <a:tc>
                  <a:txBody>
                    <a:bodyPr/>
                    <a:lstStyle/>
                    <a:p>
                      <a:r>
                        <a:rPr lang="en-US" dirty="0"/>
                        <a:t>Campaign launch</a:t>
                      </a:r>
                    </a:p>
                  </a:txBody>
                  <a:tcPr/>
                </a:tc>
                <a:extLst>
                  <a:ext uri="{0D108BD9-81ED-4DB2-BD59-A6C34878D82A}">
                    <a16:rowId xmlns:a16="http://schemas.microsoft.com/office/drawing/2014/main" val="990461752"/>
                  </a:ext>
                </a:extLst>
              </a:tr>
              <a:tr h="463717">
                <a:tc>
                  <a:txBody>
                    <a:bodyPr/>
                    <a:lstStyle/>
                    <a:p>
                      <a:r>
                        <a:rPr lang="en-US" dirty="0"/>
                        <a:t>October</a:t>
                      </a:r>
                    </a:p>
                  </a:txBody>
                  <a:tcPr/>
                </a:tc>
                <a:tc>
                  <a:txBody>
                    <a:bodyPr/>
                    <a:lstStyle/>
                    <a:p>
                      <a:r>
                        <a:rPr lang="en-US" dirty="0"/>
                        <a:t>Ballots mail first week</a:t>
                      </a:r>
                    </a:p>
                  </a:txBody>
                  <a:tcPr/>
                </a:tc>
                <a:extLst>
                  <a:ext uri="{0D108BD9-81ED-4DB2-BD59-A6C34878D82A}">
                    <a16:rowId xmlns:a16="http://schemas.microsoft.com/office/drawing/2014/main" val="1270031600"/>
                  </a:ext>
                </a:extLst>
              </a:tr>
              <a:tr h="463717">
                <a:tc>
                  <a:txBody>
                    <a:bodyPr/>
                    <a:lstStyle/>
                    <a:p>
                      <a:r>
                        <a:rPr lang="en-US" dirty="0"/>
                        <a:t>November</a:t>
                      </a:r>
                    </a:p>
                  </a:txBody>
                  <a:tcPr/>
                </a:tc>
                <a:tc>
                  <a:txBody>
                    <a:bodyPr/>
                    <a:lstStyle/>
                    <a:p>
                      <a:r>
                        <a:rPr lang="en-US" dirty="0"/>
                        <a:t>Tuesday, Nov.</a:t>
                      </a:r>
                      <a:r>
                        <a:rPr lang="en-US" baseline="0" dirty="0"/>
                        <a:t> 8, 2016 – Election Day</a:t>
                      </a:r>
                      <a:endParaRPr lang="en-US" dirty="0"/>
                    </a:p>
                  </a:txBody>
                  <a:tcPr/>
                </a:tc>
                <a:extLst>
                  <a:ext uri="{0D108BD9-81ED-4DB2-BD59-A6C34878D82A}">
                    <a16:rowId xmlns:a16="http://schemas.microsoft.com/office/drawing/2014/main" val="2781843951"/>
                  </a:ext>
                </a:extLst>
              </a:tr>
            </a:tbl>
          </a:graphicData>
        </a:graphic>
      </p:graphicFrame>
    </p:spTree>
    <p:extLst>
      <p:ext uri="{BB962C8B-B14F-4D97-AF65-F5344CB8AC3E}">
        <p14:creationId xmlns:p14="http://schemas.microsoft.com/office/powerpoint/2010/main" val="336408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100"/>
            <a:ext cx="9258300" cy="7023100"/>
          </a:xfrm>
          <a:prstGeom prst="rect">
            <a:avLst/>
          </a:prstGeom>
          <a:solidFill>
            <a:schemeClr val="accent6">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79646"/>
              </a:solidFill>
            </a:endParaRPr>
          </a:p>
        </p:txBody>
      </p:sp>
      <p:sp>
        <p:nvSpPr>
          <p:cNvPr id="15362" name="TextBox 2"/>
          <p:cNvSpPr txBox="1">
            <a:spLocks noChangeArrowheads="1"/>
          </p:cNvSpPr>
          <p:nvPr/>
        </p:nvSpPr>
        <p:spPr bwMode="auto">
          <a:xfrm>
            <a:off x="133350" y="2044476"/>
            <a:ext cx="899160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6600" b="1" dirty="0">
                <a:solidFill>
                  <a:schemeClr val="bg1"/>
                </a:solidFill>
              </a:rPr>
              <a:t>NPH Electoral Strategy</a:t>
            </a:r>
          </a:p>
          <a:p>
            <a:pPr algn="ctr" eaLnBrk="1" hangingPunct="1"/>
            <a:r>
              <a:rPr lang="en-US" sz="4800" b="1" dirty="0">
                <a:solidFill>
                  <a:schemeClr val="bg1"/>
                </a:solidFill>
              </a:rPr>
              <a:t>Pilot program for SF Prop A 11/15</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186" y="6070600"/>
            <a:ext cx="1061013"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94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58300" cy="6972300"/>
          </a:xfrm>
          <a:prstGeom prst="rect">
            <a:avLst/>
          </a:prstGeom>
          <a:solidFill>
            <a:schemeClr val="accent1">
              <a:lumMod val="50000"/>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79646"/>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186" y="6070600"/>
            <a:ext cx="1061013"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133350" y="612511"/>
            <a:ext cx="8991600"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6600" b="1" dirty="0">
                <a:solidFill>
                  <a:schemeClr val="bg1"/>
                </a:solidFill>
              </a:rPr>
              <a:t>What it takes to win</a:t>
            </a:r>
          </a:p>
        </p:txBody>
      </p:sp>
      <p:sp>
        <p:nvSpPr>
          <p:cNvPr id="8" name="TextBox 2"/>
          <p:cNvSpPr txBox="1">
            <a:spLocks noChangeArrowheads="1"/>
          </p:cNvSpPr>
          <p:nvPr/>
        </p:nvSpPr>
        <p:spPr bwMode="auto">
          <a:xfrm>
            <a:off x="479136" y="1897082"/>
            <a:ext cx="8645814"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857250" indent="-857250" eaLnBrk="1" hangingPunct="1">
              <a:buFont typeface="Arial" panose="020B0604020202020204" pitchFamily="34" charset="0"/>
              <a:buChar char="•"/>
            </a:pPr>
            <a:r>
              <a:rPr lang="en-US" sz="3600" b="1" dirty="0">
                <a:solidFill>
                  <a:schemeClr val="bg1"/>
                </a:solidFill>
              </a:rPr>
              <a:t>Community consensus</a:t>
            </a:r>
          </a:p>
          <a:p>
            <a:pPr marL="857250" indent="-857250" eaLnBrk="1" hangingPunct="1">
              <a:buFont typeface="Arial" panose="020B0604020202020204" pitchFamily="34" charset="0"/>
              <a:buChar char="•"/>
            </a:pPr>
            <a:r>
              <a:rPr lang="en-US" sz="3600" b="1" dirty="0">
                <a:solidFill>
                  <a:schemeClr val="bg1"/>
                </a:solidFill>
              </a:rPr>
              <a:t>Disciplined messaging </a:t>
            </a:r>
          </a:p>
          <a:p>
            <a:pPr marL="857250" indent="-857250" eaLnBrk="1" hangingPunct="1">
              <a:buFont typeface="Arial" panose="020B0604020202020204" pitchFamily="34" charset="0"/>
              <a:buChar char="•"/>
            </a:pPr>
            <a:r>
              <a:rPr lang="en-US" sz="3600" b="1" dirty="0">
                <a:solidFill>
                  <a:schemeClr val="bg1"/>
                </a:solidFill>
              </a:rPr>
              <a:t>Strong public engagement prior to placement on ballot</a:t>
            </a:r>
          </a:p>
          <a:p>
            <a:pPr marL="857250" indent="-857250" eaLnBrk="1" hangingPunct="1">
              <a:buFont typeface="Arial" panose="020B0604020202020204" pitchFamily="34" charset="0"/>
              <a:buChar char="•"/>
            </a:pPr>
            <a:r>
              <a:rPr lang="en-US" sz="3600" b="1" dirty="0">
                <a:solidFill>
                  <a:schemeClr val="bg1"/>
                </a:solidFill>
              </a:rPr>
              <a:t>Resources</a:t>
            </a:r>
          </a:p>
          <a:p>
            <a:pPr marL="857250" indent="-857250" eaLnBrk="1" hangingPunct="1">
              <a:buFont typeface="Arial" panose="020B0604020202020204" pitchFamily="34" charset="0"/>
              <a:buChar char="•"/>
            </a:pPr>
            <a:r>
              <a:rPr lang="en-US" sz="3600" b="1" dirty="0">
                <a:solidFill>
                  <a:schemeClr val="bg1"/>
                </a:solidFill>
              </a:rPr>
              <a:t>Resident voices</a:t>
            </a:r>
          </a:p>
          <a:p>
            <a:pPr marL="857250" indent="-857250" eaLnBrk="1" hangingPunct="1">
              <a:buFont typeface="Arial" panose="020B0604020202020204" pitchFamily="34" charset="0"/>
              <a:buChar char="•"/>
            </a:pPr>
            <a:r>
              <a:rPr lang="en-US" sz="3600" b="1" dirty="0">
                <a:solidFill>
                  <a:schemeClr val="bg1"/>
                </a:solidFill>
              </a:rPr>
              <a:t>You!</a:t>
            </a:r>
          </a:p>
        </p:txBody>
      </p:sp>
    </p:spTree>
    <p:extLst>
      <p:ext uri="{BB962C8B-B14F-4D97-AF65-F5344CB8AC3E}">
        <p14:creationId xmlns:p14="http://schemas.microsoft.com/office/powerpoint/2010/main" val="420323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412750" y="2367171"/>
            <a:ext cx="8318500"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800" b="1" dirty="0">
                <a:solidFill>
                  <a:schemeClr val="accent6"/>
                </a:solidFill>
              </a:rPr>
              <a:t>Thank You &amp; Let’s Win!</a:t>
            </a:r>
          </a:p>
          <a:p>
            <a:pPr algn="r" eaLnBrk="1" hangingPunct="1"/>
            <a:endParaRPr lang="en-US" sz="2000" b="1" dirty="0">
              <a:solidFill>
                <a:srgbClr val="7F7F7F"/>
              </a:solidFill>
            </a:endParaRPr>
          </a:p>
          <a:p>
            <a:pPr algn="ctr" eaLnBrk="1" hangingPunct="1"/>
            <a:r>
              <a:rPr lang="en-US" sz="3200" b="1" dirty="0">
                <a:solidFill>
                  <a:srgbClr val="7F7F7F"/>
                </a:solidFill>
              </a:rPr>
              <a:t>Sharon Cornu</a:t>
            </a:r>
          </a:p>
          <a:p>
            <a:pPr algn="ctr" eaLnBrk="1" hangingPunct="1"/>
            <a:r>
              <a:rPr lang="en-US" sz="3200" dirty="0">
                <a:solidFill>
                  <a:srgbClr val="7F7F7F"/>
                </a:solidFill>
              </a:rPr>
              <a:t>@</a:t>
            </a:r>
            <a:r>
              <a:rPr lang="en-US" sz="3200" dirty="0" err="1">
                <a:solidFill>
                  <a:srgbClr val="7F7F7F"/>
                </a:solidFill>
              </a:rPr>
              <a:t>SharonCornuNPH</a:t>
            </a:r>
            <a:endParaRPr lang="en-US" sz="3200" dirty="0">
              <a:solidFill>
                <a:srgbClr val="7F7F7F"/>
              </a:solidFill>
            </a:endParaRPr>
          </a:p>
          <a:p>
            <a:pPr algn="ctr" eaLnBrk="1" hangingPunct="1"/>
            <a:r>
              <a:rPr lang="en-US" sz="3200" dirty="0">
                <a:solidFill>
                  <a:srgbClr val="7F7F7F"/>
                </a:solidFill>
              </a:rPr>
              <a:t>Sharon@NonProfitHousing.org</a:t>
            </a:r>
          </a:p>
        </p:txBody>
      </p:sp>
      <p:pic>
        <p:nvPicPr>
          <p:cNvPr id="2" name="Picture 1"/>
          <p:cNvPicPr>
            <a:picLocks noChangeAspect="1"/>
          </p:cNvPicPr>
          <p:nvPr/>
        </p:nvPicPr>
        <p:blipFill>
          <a:blip r:embed="rId3"/>
          <a:stretch>
            <a:fillRect/>
          </a:stretch>
        </p:blipFill>
        <p:spPr>
          <a:xfrm>
            <a:off x="0" y="5488039"/>
            <a:ext cx="9144000" cy="1382661"/>
          </a:xfrm>
          <a:prstGeom prst="rect">
            <a:avLst/>
          </a:prstGeom>
        </p:spPr>
      </p:pic>
      <p:pic>
        <p:nvPicPr>
          <p:cNvPr id="5" name="Picture 4" descr="Macintosh HD:Users:CommManager:Desktop:Screen Shot 2015-01-22 at 2.00.53 PM.pn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51176"/>
          </a:xfrm>
          <a:prstGeom prst="rect">
            <a:avLst/>
          </a:prstGeom>
          <a:noFill/>
          <a:ln>
            <a:noFill/>
          </a:ln>
        </p:spPr>
      </p:pic>
    </p:spTree>
    <p:extLst>
      <p:ext uri="{BB962C8B-B14F-4D97-AF65-F5344CB8AC3E}">
        <p14:creationId xmlns:p14="http://schemas.microsoft.com/office/powerpoint/2010/main" val="85226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730" y="495557"/>
            <a:ext cx="8229600" cy="6188238"/>
          </a:xfrm>
          <a:prstGeom prst="rect">
            <a:avLst/>
          </a:prstGeom>
        </p:spPr>
      </p:pic>
    </p:spTree>
    <p:extLst>
      <p:ext uri="{BB962C8B-B14F-4D97-AF65-F5344CB8AC3E}">
        <p14:creationId xmlns:p14="http://schemas.microsoft.com/office/powerpoint/2010/main" val="270924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4"/>
          <a:srcRect/>
          <a:stretch>
            <a:fillRect/>
          </a:stretch>
        </p:blipFill>
        <p:spPr bwMode="auto">
          <a:xfrm>
            <a:off x="0" y="5487988"/>
            <a:ext cx="9144000" cy="1382712"/>
          </a:xfrm>
          <a:prstGeom prst="rect">
            <a:avLst/>
          </a:prstGeom>
          <a:noFill/>
          <a:ln w="9525">
            <a:noFill/>
            <a:miter lim="800000"/>
            <a:headEnd/>
            <a:tailEnd/>
          </a:ln>
        </p:spPr>
      </p:pic>
      <p:pic>
        <p:nvPicPr>
          <p:cNvPr id="14339" name="Picture 4" descr="Macintosh HD:Users:CommManager:Desktop:Screen Shot 2015-01-22 at 2.00.53 PM.png"/>
          <p:cNvPicPr>
            <a:picLocks noChangeAspect="1" noChangeArrowheads="1"/>
          </p:cNvPicPr>
          <p:nvPr/>
        </p:nvPicPr>
        <p:blipFill>
          <a:blip r:embed="rId5"/>
          <a:srcRect/>
          <a:stretch>
            <a:fillRect/>
          </a:stretch>
        </p:blipFill>
        <p:spPr bwMode="auto">
          <a:xfrm>
            <a:off x="0" y="0"/>
            <a:ext cx="9144000" cy="1651000"/>
          </a:xfrm>
          <a:prstGeom prst="rect">
            <a:avLst/>
          </a:prstGeom>
          <a:noFill/>
          <a:ln w="9525">
            <a:noFill/>
            <a:miter lim="800000"/>
            <a:headEnd/>
            <a:tailEnd/>
          </a:ln>
        </p:spPr>
      </p:pic>
      <p:graphicFrame>
        <p:nvGraphicFramePr>
          <p:cNvPr id="2" name="Object 1"/>
          <p:cNvGraphicFramePr>
            <a:graphicFrameLocks noChangeAspect="1"/>
          </p:cNvGraphicFramePr>
          <p:nvPr>
            <p:extLst/>
          </p:nvPr>
        </p:nvGraphicFramePr>
        <p:xfrm>
          <a:off x="2956560" y="2354897"/>
          <a:ext cx="3088640" cy="2988628"/>
        </p:xfrm>
        <a:graphic>
          <a:graphicData uri="http://schemas.openxmlformats.org/presentationml/2006/ole">
            <mc:AlternateContent xmlns:mc="http://schemas.openxmlformats.org/markup-compatibility/2006">
              <mc:Choice xmlns:v="urn:schemas-microsoft-com:vml" Requires="v">
                <p:oleObj spid="_x0000_s1046" name="Worksheet" r:id="rId6" imgW="6873352" imgH="6949358" progId="Excel.Sheet.12">
                  <p:embed/>
                </p:oleObj>
              </mc:Choice>
              <mc:Fallback>
                <p:oleObj name="Worksheet" r:id="rId6" imgW="6873352" imgH="6949358" progId="Excel.Sheet.12">
                  <p:embed/>
                  <p:pic>
                    <p:nvPicPr>
                      <p:cNvPr id="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560" y="2354897"/>
                        <a:ext cx="3088640" cy="2988628"/>
                      </a:xfrm>
                      <a:prstGeom prst="rect">
                        <a:avLst/>
                      </a:prstGeom>
                      <a:noFill/>
                      <a:ln>
                        <a:noFill/>
                      </a:ln>
                    </p:spPr>
                  </p:pic>
                </p:oleObj>
              </mc:Fallback>
            </mc:AlternateContent>
          </a:graphicData>
        </a:graphic>
      </p:graphicFrame>
      <p:sp>
        <p:nvSpPr>
          <p:cNvPr id="4" name="Control 3"/>
          <p:cNvSpPr>
            <a:spLocks noChangeArrowheads="1" noChangeShapeType="1"/>
          </p:cNvSpPr>
          <p:nvPr/>
        </p:nvSpPr>
        <p:spPr bwMode="auto">
          <a:xfrm>
            <a:off x="914400" y="10563225"/>
            <a:ext cx="9144000" cy="419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 Box 4"/>
          <p:cNvSpPr txBox="1">
            <a:spLocks noChangeArrowheads="1"/>
          </p:cNvSpPr>
          <p:nvPr/>
        </p:nvSpPr>
        <p:spPr bwMode="auto">
          <a:xfrm>
            <a:off x="162560" y="1727352"/>
            <a:ext cx="8849360" cy="7467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Cambria" panose="02040503050406030204" pitchFamily="18" charset="0"/>
              </a:rPr>
              <a:t>Demographics of Registered Voters in Non-Profit Housing’s San Francisco Voter Match</a:t>
            </a:r>
          </a:p>
          <a:p>
            <a:pPr marL="0" marR="0" lvl="0" indent="0" algn="l" defTabSz="914400" rtl="0" eaLnBrk="0" fontAlgn="base" latinLnBrk="0" hangingPunct="0">
              <a:lnSpc>
                <a:spcPct val="100000"/>
              </a:lnSpc>
              <a:spcBef>
                <a:spcPct val="0"/>
              </a:spcBef>
              <a:spcAft>
                <a:spcPts val="20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mbria" panose="02040503050406030204" pitchFamily="18" charset="0"/>
              </a:rPr>
              <a:t>In September, 2015 NPH created a voter file by matching a roster of properties under members’ management to a voter file at Political Data, Inc. More than 6,000 registered voters were identified, and will be contacted with voter education and civic engagement materials.</a:t>
            </a:r>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ndParaRPr>
          </a:p>
        </p:txBody>
      </p:sp>
      <p:pic>
        <p:nvPicPr>
          <p:cNvPr id="102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6683" r="9132" b="4239"/>
          <a:stretch/>
        </p:blipFill>
        <p:spPr bwMode="auto">
          <a:xfrm>
            <a:off x="229235" y="2527063"/>
            <a:ext cx="2631440" cy="21480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Object 5"/>
          <p:cNvGraphicFramePr>
            <a:graphicFrameLocks noChangeAspect="1"/>
          </p:cNvGraphicFramePr>
          <p:nvPr>
            <p:extLst/>
          </p:nvPr>
        </p:nvGraphicFramePr>
        <p:xfrm>
          <a:off x="6141085" y="2329657"/>
          <a:ext cx="3002915" cy="3013868"/>
        </p:xfrm>
        <a:graphic>
          <a:graphicData uri="http://schemas.openxmlformats.org/presentationml/2006/ole">
            <mc:AlternateContent xmlns:mc="http://schemas.openxmlformats.org/markup-compatibility/2006">
              <mc:Choice xmlns:v="urn:schemas-microsoft-com:vml" Requires="v">
                <p:oleObj spid="_x0000_s1047" name="Worksheet" r:id="rId9" imgW="7833380" imgH="7917071" progId="Excel.Sheet.12">
                  <p:embed/>
                </p:oleObj>
              </mc:Choice>
              <mc:Fallback>
                <p:oleObj name="Worksheet" r:id="rId9" imgW="7833380" imgH="7917071" progId="Excel.Sheet.12">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1085" y="2329657"/>
                        <a:ext cx="3002915" cy="3013868"/>
                      </a:xfrm>
                      <a:prstGeom prst="rect">
                        <a:avLst/>
                      </a:prstGeom>
                      <a:noFill/>
                      <a:ln>
                        <a:noFill/>
                      </a:ln>
                    </p:spPr>
                  </p:pic>
                </p:oleObj>
              </mc:Fallback>
            </mc:AlternateContent>
          </a:graphicData>
        </a:graphic>
      </p:graphicFrame>
      <p:sp>
        <p:nvSpPr>
          <p:cNvPr id="7" name="TextBox 6"/>
          <p:cNvSpPr txBox="1"/>
          <p:nvPr/>
        </p:nvSpPr>
        <p:spPr>
          <a:xfrm>
            <a:off x="133350" y="4675109"/>
            <a:ext cx="2698115" cy="1024961"/>
          </a:xfrm>
          <a:prstGeom prst="rect">
            <a:avLst/>
          </a:prstGeom>
          <a:noFill/>
        </p:spPr>
        <p:txBody>
          <a:bodyPr wrap="square" rtlCol="0">
            <a:spAutoFit/>
          </a:bodyPr>
          <a:lstStyle/>
          <a:p>
            <a:pPr marL="0" marR="0" lvl="0" indent="0" defTabSz="914400" eaLnBrk="1" fontAlgn="auto" latinLnBrk="0" hangingPunct="1">
              <a:lnSpc>
                <a:spcPct val="119000"/>
              </a:lnSpc>
              <a:spcBef>
                <a:spcPts val="0"/>
              </a:spcBef>
              <a:spcAft>
                <a:spcPts val="600"/>
              </a:spcAft>
              <a:buClrTx/>
              <a:buSzTx/>
              <a:buFontTx/>
              <a:buNone/>
              <a:tabLst/>
              <a:defRPr/>
            </a:pPr>
            <a:r>
              <a:rPr kumimoji="0" lang="en-US" sz="800" b="0" i="1" u="none" strike="noStrike" kern="1400" cap="none" spc="0" normalizeH="0" baseline="0" noProof="0" dirty="0">
                <a:ln>
                  <a:noFill/>
                </a:ln>
                <a:solidFill>
                  <a:srgbClr val="000000"/>
                </a:solidFill>
                <a:effectLst/>
                <a:uLnTx/>
                <a:uFillTx/>
                <a:latin typeface="Cambria" panose="02040503050406030204" pitchFamily="18" charset="0"/>
              </a:rPr>
              <a:t>AGE is recorded at time of first registration, and those flagged below 20 years of age, or at 99 years, may reflect recording or transcription errors. LANGUAGE and ethnicity are estimated through ballot access materials requested, nation of birth or surname filter.</a:t>
            </a:r>
            <a:endParaRPr kumimoji="0" lang="en-US" sz="800" b="0" i="0" u="none" strike="noStrike" kern="1400" cap="none" spc="0" normalizeH="0" baseline="0" noProof="0" dirty="0">
              <a:ln>
                <a:noFill/>
              </a:ln>
              <a:solidFill>
                <a:srgbClr val="000000"/>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8763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369455" y="406400"/>
          <a:ext cx="8321963" cy="5985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75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5100"/>
            <a:ext cx="9258300" cy="7023100"/>
          </a:xfrm>
          <a:prstGeom prst="rect">
            <a:avLst/>
          </a:prstGeom>
          <a:solidFill>
            <a:schemeClr val="accent6">
              <a:alpha val="8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79646"/>
              </a:solidFill>
            </a:endParaRPr>
          </a:p>
        </p:txBody>
      </p:sp>
      <p:sp>
        <p:nvSpPr>
          <p:cNvPr id="15362" name="TextBox 2"/>
          <p:cNvSpPr txBox="1">
            <a:spLocks noChangeArrowheads="1"/>
          </p:cNvSpPr>
          <p:nvPr/>
        </p:nvSpPr>
        <p:spPr bwMode="auto">
          <a:xfrm>
            <a:off x="133350" y="2044476"/>
            <a:ext cx="8991600"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6600" b="1" dirty="0">
                <a:solidFill>
                  <a:schemeClr val="bg1"/>
                </a:solidFill>
              </a:rPr>
              <a:t>Alameda County </a:t>
            </a:r>
          </a:p>
          <a:p>
            <a:pPr algn="ctr" eaLnBrk="1" hangingPunct="1"/>
            <a:r>
              <a:rPr lang="en-US" sz="4800" b="1" dirty="0">
                <a:solidFill>
                  <a:schemeClr val="bg1"/>
                </a:solidFill>
              </a:rPr>
              <a:t>January 2015 Polling</a:t>
            </a: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186" y="6070600"/>
            <a:ext cx="1061013"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4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6099" y="287400"/>
            <a:ext cx="8431801" cy="6283200"/>
          </a:xfrm>
          <a:prstGeom prst="rect">
            <a:avLst/>
          </a:prstGeom>
        </p:spPr>
      </p:pic>
    </p:spTree>
    <p:extLst>
      <p:ext uri="{BB962C8B-B14F-4D97-AF65-F5344CB8AC3E}">
        <p14:creationId xmlns:p14="http://schemas.microsoft.com/office/powerpoint/2010/main" val="233060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649" y="326600"/>
            <a:ext cx="8162701" cy="6204800"/>
          </a:xfrm>
          <a:prstGeom prst="rect">
            <a:avLst/>
          </a:prstGeom>
        </p:spPr>
      </p:pic>
    </p:spTree>
    <p:extLst>
      <p:ext uri="{BB962C8B-B14F-4D97-AF65-F5344CB8AC3E}">
        <p14:creationId xmlns:p14="http://schemas.microsoft.com/office/powerpoint/2010/main" val="228490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915" y="338104"/>
            <a:ext cx="8627229" cy="6523896"/>
          </a:xfrm>
          <a:prstGeom prst="rect">
            <a:avLst/>
          </a:prstGeom>
        </p:spPr>
      </p:pic>
    </p:spTree>
    <p:extLst>
      <p:ext uri="{BB962C8B-B14F-4D97-AF65-F5344CB8AC3E}">
        <p14:creationId xmlns:p14="http://schemas.microsoft.com/office/powerpoint/2010/main" val="1002824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PH PPT template 2015" id="{E29E518A-4D4F-4F4A-AC13-E69AB0CD32C7}" vid="{B265C895-22C5-4658-A640-6E97454486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NPH PPT template 2015</Template>
  <TotalTime>403</TotalTime>
  <Words>1105</Words>
  <Application>Microsoft Office PowerPoint</Application>
  <PresentationFormat>On-screen Show (4:3)</PresentationFormat>
  <Paragraphs>243</Paragraphs>
  <Slides>21</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ＭＳ Ｐゴシック</vt:lpstr>
      <vt:lpstr>Arial</vt:lpstr>
      <vt:lpstr>Calibri</vt:lpstr>
      <vt:lpstr>Cambria</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Sharoncornu</dc:creator>
  <cp:lastModifiedBy>Sharon Cornu</cp:lastModifiedBy>
  <cp:revision>22</cp:revision>
  <cp:lastPrinted>2016-03-22T16:33:56Z</cp:lastPrinted>
  <dcterms:created xsi:type="dcterms:W3CDTF">2016-03-22T15:46:10Z</dcterms:created>
  <dcterms:modified xsi:type="dcterms:W3CDTF">2016-03-29T18:48:08Z</dcterms:modified>
</cp:coreProperties>
</file>